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8" r:id="rId2"/>
    <p:sldId id="259" r:id="rId3"/>
    <p:sldId id="261" r:id="rId4"/>
    <p:sldId id="262" r:id="rId5"/>
    <p:sldId id="286" r:id="rId6"/>
    <p:sldId id="287" r:id="rId7"/>
    <p:sldId id="288" r:id="rId8"/>
    <p:sldId id="289" r:id="rId9"/>
    <p:sldId id="260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4" r:id="rId21"/>
    <p:sldId id="275" r:id="rId22"/>
    <p:sldId id="277" r:id="rId23"/>
    <p:sldId id="278" r:id="rId24"/>
    <p:sldId id="279" r:id="rId25"/>
    <p:sldId id="280" r:id="rId26"/>
    <p:sldId id="285" r:id="rId27"/>
    <p:sldId id="281" r:id="rId28"/>
    <p:sldId id="282" r:id="rId29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-1440" y="-7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16.9.2016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ortal.upol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urseware.upol.cz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The </a:t>
            </a:r>
            <a:r>
              <a:rPr lang="cs-CZ" sz="3200" dirty="0" err="1" smtClean="0"/>
              <a:t>course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studies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W</a:t>
            </a:r>
            <a:r>
              <a:rPr lang="en-GB" sz="2800" b="1" dirty="0" smtClean="0">
                <a:solidFill>
                  <a:srgbClr val="FF0000"/>
                </a:solidFill>
              </a:rPr>
              <a:t>inter </a:t>
            </a:r>
            <a:r>
              <a:rPr lang="en-GB" sz="2800" b="1" dirty="0">
                <a:solidFill>
                  <a:srgbClr val="FF0000"/>
                </a:solidFill>
              </a:rPr>
              <a:t>Semester </a:t>
            </a:r>
            <a:r>
              <a:rPr lang="cs-CZ" sz="2800" dirty="0" err="1" smtClean="0"/>
              <a:t>examination</a:t>
            </a:r>
            <a:r>
              <a:rPr lang="cs-CZ" sz="2800" dirty="0" smtClean="0"/>
              <a:t> period</a:t>
            </a:r>
            <a:endParaRPr lang="en-GB" sz="28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dirty="0" smtClean="0"/>
              <a:t>in the </a:t>
            </a:r>
            <a:r>
              <a:rPr lang="cs-CZ" sz="2800" dirty="0" err="1" smtClean="0"/>
              <a:t>academic</a:t>
            </a:r>
            <a:r>
              <a:rPr lang="cs-CZ" sz="2800" dirty="0" smtClean="0"/>
              <a:t> </a:t>
            </a:r>
            <a:r>
              <a:rPr lang="cs-CZ" sz="2800" dirty="0" err="1" smtClean="0"/>
              <a:t>year</a:t>
            </a:r>
            <a:r>
              <a:rPr lang="en-GB" sz="2800" dirty="0" smtClean="0"/>
              <a:t> 201</a:t>
            </a:r>
            <a:r>
              <a:rPr lang="cs-CZ" sz="2800" dirty="0" smtClean="0"/>
              <a:t>6</a:t>
            </a:r>
            <a:r>
              <a:rPr lang="en-GB" sz="2800" dirty="0" smtClean="0"/>
              <a:t>/201</a:t>
            </a:r>
            <a:r>
              <a:rPr lang="cs-CZ" sz="2800" dirty="0" smtClean="0"/>
              <a:t>7</a:t>
            </a:r>
            <a:endParaRPr lang="en-GB" sz="2800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cs-CZ" sz="28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b="1" dirty="0" err="1" smtClean="0">
                <a:solidFill>
                  <a:srgbClr val="FF0000"/>
                </a:solidFill>
              </a:rPr>
              <a:t>January</a:t>
            </a:r>
            <a:r>
              <a:rPr lang="cs-CZ" sz="2800" b="1" dirty="0" smtClean="0">
                <a:solidFill>
                  <a:srgbClr val="FF0000"/>
                </a:solidFill>
              </a:rPr>
              <a:t> 09 to </a:t>
            </a:r>
            <a:r>
              <a:rPr lang="cs-CZ" sz="2800" b="1" dirty="0" err="1" smtClean="0">
                <a:solidFill>
                  <a:srgbClr val="FF0000"/>
                </a:solidFill>
              </a:rPr>
              <a:t>February</a:t>
            </a:r>
            <a:r>
              <a:rPr lang="cs-CZ" sz="2800" b="1" dirty="0" smtClean="0">
                <a:solidFill>
                  <a:srgbClr val="FF0000"/>
                </a:solidFill>
              </a:rPr>
              <a:t> 10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7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The </a:t>
            </a:r>
            <a:r>
              <a:rPr lang="cs-CZ" sz="3200" dirty="0" err="1" smtClean="0"/>
              <a:t>course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studies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b="1" dirty="0" err="1" smtClean="0">
                <a:solidFill>
                  <a:srgbClr val="FF0000"/>
                </a:solidFill>
              </a:rPr>
              <a:t>Summer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semester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/>
              <a:t>examination</a:t>
            </a:r>
            <a:r>
              <a:rPr lang="cs-CZ" sz="2800" dirty="0" smtClean="0"/>
              <a:t> period</a:t>
            </a:r>
            <a:endParaRPr lang="en-GB" sz="28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dirty="0" smtClean="0"/>
              <a:t>in the </a:t>
            </a:r>
            <a:r>
              <a:rPr lang="cs-CZ" sz="2800" dirty="0" err="1" smtClean="0"/>
              <a:t>academic</a:t>
            </a:r>
            <a:r>
              <a:rPr lang="cs-CZ" sz="2800" dirty="0" smtClean="0"/>
              <a:t> </a:t>
            </a:r>
            <a:r>
              <a:rPr lang="cs-CZ" sz="2800" dirty="0" err="1" smtClean="0"/>
              <a:t>year</a:t>
            </a:r>
            <a:r>
              <a:rPr lang="en-GB" sz="2800" dirty="0" smtClean="0"/>
              <a:t> 201</a:t>
            </a:r>
            <a:r>
              <a:rPr lang="cs-CZ" sz="2800" dirty="0" smtClean="0"/>
              <a:t>6</a:t>
            </a:r>
            <a:r>
              <a:rPr lang="en-GB" sz="2800" dirty="0" smtClean="0"/>
              <a:t>/201</a:t>
            </a:r>
            <a:r>
              <a:rPr lang="cs-CZ" sz="2800" dirty="0" smtClean="0"/>
              <a:t>7</a:t>
            </a:r>
            <a:endParaRPr lang="en-GB" sz="2800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cs-CZ" sz="28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May 29 to June 30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56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The </a:t>
            </a:r>
            <a:r>
              <a:rPr lang="cs-CZ" sz="3200" dirty="0" err="1" smtClean="0"/>
              <a:t>course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studies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ALL SUBJECTS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endParaRPr lang="en-GB" sz="28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this</a:t>
            </a:r>
            <a:r>
              <a:rPr lang="cs-CZ" sz="2800" dirty="0" smtClean="0"/>
              <a:t> </a:t>
            </a:r>
            <a:r>
              <a:rPr lang="cs-CZ" sz="2800" dirty="0" err="1" smtClean="0"/>
              <a:t>academic</a:t>
            </a:r>
            <a:r>
              <a:rPr lang="cs-CZ" sz="2800" dirty="0" smtClean="0"/>
              <a:t> </a:t>
            </a:r>
            <a:r>
              <a:rPr lang="cs-CZ" sz="2800" dirty="0" err="1" smtClean="0"/>
              <a:t>year</a:t>
            </a:r>
            <a:r>
              <a:rPr lang="en-GB" sz="2800" dirty="0" smtClean="0"/>
              <a:t> 201</a:t>
            </a:r>
            <a:r>
              <a:rPr lang="cs-CZ" sz="2800" dirty="0" smtClean="0"/>
              <a:t>6</a:t>
            </a:r>
            <a:r>
              <a:rPr lang="en-GB" sz="2800" dirty="0" smtClean="0"/>
              <a:t>/201</a:t>
            </a:r>
            <a:r>
              <a:rPr lang="cs-CZ" sz="2800" dirty="0" smtClean="0"/>
              <a:t>7</a:t>
            </a:r>
            <a:endParaRPr lang="en-GB" sz="2800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cs-CZ" sz="2800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MUST BE </a:t>
            </a:r>
            <a:r>
              <a:rPr lang="cs-CZ" sz="2800" b="1" dirty="0" err="1" smtClean="0">
                <a:solidFill>
                  <a:srgbClr val="FF0000"/>
                </a:solidFill>
              </a:rPr>
              <a:t>completed</a:t>
            </a:r>
            <a:r>
              <a:rPr lang="cs-CZ" sz="2800" b="1" dirty="0" smtClean="0">
                <a:solidFill>
                  <a:srgbClr val="FF0000"/>
                </a:solidFill>
              </a:rPr>
              <a:t> by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2800" b="1" dirty="0" err="1" smtClean="0">
                <a:solidFill>
                  <a:srgbClr val="FF0000"/>
                </a:solidFill>
              </a:rPr>
              <a:t>September</a:t>
            </a:r>
            <a:r>
              <a:rPr lang="cs-CZ" sz="2800" b="1" dirty="0" smtClean="0">
                <a:solidFill>
                  <a:srgbClr val="FF0000"/>
                </a:solidFill>
              </a:rPr>
              <a:t> 04, 2017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28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The </a:t>
            </a:r>
            <a:r>
              <a:rPr lang="cs-CZ" sz="3200" dirty="0" err="1" smtClean="0"/>
              <a:t>course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studies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800" dirty="0"/>
              <a:t>Attendance of practical classes is </a:t>
            </a:r>
            <a:r>
              <a:rPr lang="cs-CZ" sz="2800" dirty="0"/>
              <a:t>                         </a:t>
            </a:r>
            <a:r>
              <a:rPr lang="en-GB" sz="2800" b="1" dirty="0"/>
              <a:t>OBLIGATORY!!!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dirty="0"/>
          </a:p>
          <a:p>
            <a:pPr>
              <a:defRPr/>
            </a:pPr>
            <a:r>
              <a:rPr lang="en-GB" sz="2800" dirty="0"/>
              <a:t>Maximum </a:t>
            </a:r>
            <a:r>
              <a:rPr lang="en-GB" sz="2800" b="1" dirty="0"/>
              <a:t>one third of classes </a:t>
            </a:r>
            <a:r>
              <a:rPr lang="cs-CZ" sz="2800" b="1" dirty="0"/>
              <a:t>                                                          </a:t>
            </a:r>
            <a:r>
              <a:rPr lang="en-GB" sz="2800" dirty="0"/>
              <a:t>can be</a:t>
            </a:r>
            <a:r>
              <a:rPr lang="cs-CZ" sz="2800" dirty="0"/>
              <a:t> m</a:t>
            </a:r>
            <a:r>
              <a:rPr lang="en-GB" sz="2800" dirty="0" err="1"/>
              <a:t>issed</a:t>
            </a:r>
            <a:r>
              <a:rPr lang="en-GB" sz="2800" dirty="0"/>
              <a:t> if properly excused from.</a:t>
            </a:r>
          </a:p>
          <a:p>
            <a:pPr>
              <a:buNone/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Relevance of your excuse considered </a:t>
            </a:r>
            <a:r>
              <a:rPr lang="cs-CZ" sz="2800" dirty="0"/>
              <a:t>                                              </a:t>
            </a:r>
            <a:r>
              <a:rPr lang="en-GB" sz="2800" dirty="0"/>
              <a:t>by the responsible teacher. 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If your excuse not accepted, you have the right to ask a head of the respective department to review your case.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  <a:p>
            <a:pPr>
              <a:defRPr/>
            </a:pPr>
            <a:r>
              <a:rPr lang="en-GB" sz="2800" dirty="0"/>
              <a:t>Missed classes </a:t>
            </a:r>
            <a:r>
              <a:rPr lang="en-GB" sz="2800" b="1" dirty="0"/>
              <a:t>HAVE TO BE SUBSTITUTED!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38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The </a:t>
            </a:r>
            <a:r>
              <a:rPr lang="cs-CZ" sz="3200" dirty="0" err="1" smtClean="0"/>
              <a:t>course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studies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en-GB" sz="2400" b="1" dirty="0"/>
              <a:t>CREDIT </a:t>
            </a:r>
            <a:r>
              <a:rPr lang="en-GB" sz="2400" b="1" dirty="0" smtClean="0"/>
              <a:t>SYSTEM</a:t>
            </a:r>
            <a:endParaRPr lang="cs-CZ" sz="2400" b="1" dirty="0" smtClean="0"/>
          </a:p>
          <a:p>
            <a:pPr marL="0" indent="0" algn="ctr">
              <a:buFont typeface="Wingdings 2" pitchFamily="18" charset="2"/>
              <a:buNone/>
              <a:defRPr/>
            </a:pPr>
            <a:endParaRPr lang="en-GB" sz="2400" b="1" dirty="0"/>
          </a:p>
          <a:p>
            <a:pPr>
              <a:lnSpc>
                <a:spcPct val="200000"/>
              </a:lnSpc>
              <a:defRPr/>
            </a:pPr>
            <a:r>
              <a:rPr lang="en-GB" sz="1800" dirty="0"/>
              <a:t>credits acquired for completion of </a:t>
            </a:r>
            <a:r>
              <a:rPr lang="en-GB" sz="1800" dirty="0" smtClean="0"/>
              <a:t>subjects</a:t>
            </a:r>
            <a:endParaRPr lang="cs-CZ" sz="1800" dirty="0" smtClean="0"/>
          </a:p>
          <a:p>
            <a:pPr>
              <a:lnSpc>
                <a:spcPct val="200000"/>
              </a:lnSpc>
              <a:defRPr/>
            </a:pPr>
            <a:r>
              <a:rPr lang="en-GB" sz="1800" b="1" dirty="0" smtClean="0"/>
              <a:t>OBLIGATORY </a:t>
            </a:r>
            <a:r>
              <a:rPr lang="en-GB" sz="1800" b="1" dirty="0"/>
              <a:t>SUBJECTS </a:t>
            </a:r>
            <a:r>
              <a:rPr lang="en-GB" sz="1800" dirty="0"/>
              <a:t>– 60 </a:t>
            </a:r>
            <a:r>
              <a:rPr lang="en-GB" sz="1800" dirty="0" smtClean="0"/>
              <a:t>credits</a:t>
            </a:r>
            <a:r>
              <a:rPr lang="cs-CZ" sz="1800" dirty="0" smtClean="0"/>
              <a:t> in </a:t>
            </a:r>
            <a:r>
              <a:rPr lang="cs-CZ" sz="1800" dirty="0" err="1" smtClean="0"/>
              <a:t>your</a:t>
            </a:r>
            <a:r>
              <a:rPr lang="cs-CZ" sz="1800" dirty="0" smtClean="0"/>
              <a:t> </a:t>
            </a:r>
            <a:r>
              <a:rPr lang="cs-CZ" sz="1800" dirty="0" err="1" smtClean="0"/>
              <a:t>first</a:t>
            </a:r>
            <a:r>
              <a:rPr lang="cs-CZ" sz="1800" dirty="0" smtClean="0"/>
              <a:t> </a:t>
            </a:r>
            <a:r>
              <a:rPr lang="cs-CZ" sz="1800" dirty="0" err="1" smtClean="0"/>
              <a:t>year</a:t>
            </a:r>
            <a:r>
              <a:rPr lang="en-GB" sz="1800" dirty="0" smtClean="0"/>
              <a:t> </a:t>
            </a:r>
            <a:endParaRPr lang="cs-CZ" sz="1800" dirty="0" smtClean="0"/>
          </a:p>
          <a:p>
            <a:pPr>
              <a:lnSpc>
                <a:spcPct val="200000"/>
              </a:lnSpc>
              <a:defRPr/>
            </a:pPr>
            <a:r>
              <a:rPr lang="cs-CZ" sz="1800" b="1" dirty="0" smtClean="0"/>
              <a:t>ELECTIVE</a:t>
            </a:r>
            <a:r>
              <a:rPr lang="en-GB" sz="1800" b="1" dirty="0" smtClean="0"/>
              <a:t> </a:t>
            </a:r>
            <a:r>
              <a:rPr lang="en-GB" sz="1800" b="1" dirty="0"/>
              <a:t>SUBJECTS</a:t>
            </a:r>
            <a:r>
              <a:rPr lang="en-GB" sz="1800" dirty="0"/>
              <a:t>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GB" sz="1800" dirty="0" smtClean="0"/>
              <a:t>– </a:t>
            </a:r>
            <a:r>
              <a:rPr lang="cs-CZ" sz="1800" dirty="0" smtClean="0"/>
              <a:t> General </a:t>
            </a:r>
            <a:r>
              <a:rPr lang="cs-CZ" sz="1800" dirty="0" err="1" smtClean="0"/>
              <a:t>Medicine</a:t>
            </a:r>
            <a:r>
              <a:rPr lang="cs-CZ" sz="1800" dirty="0" smtClean="0"/>
              <a:t> - </a:t>
            </a:r>
            <a:r>
              <a:rPr lang="en-GB" sz="1800" dirty="0" smtClean="0"/>
              <a:t>7 </a:t>
            </a:r>
            <a:r>
              <a:rPr lang="en-GB" sz="1800" dirty="0"/>
              <a:t>credits throughout your </a:t>
            </a:r>
            <a:r>
              <a:rPr lang="en-GB" sz="1800" dirty="0" smtClean="0"/>
              <a:t>studies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GB" sz="1800" dirty="0"/>
              <a:t>– </a:t>
            </a:r>
            <a:r>
              <a:rPr lang="cs-CZ" sz="1800" dirty="0"/>
              <a:t> </a:t>
            </a:r>
            <a:r>
              <a:rPr lang="cs-CZ" sz="1800" dirty="0" err="1" smtClean="0"/>
              <a:t>Dentistry</a:t>
            </a:r>
            <a:r>
              <a:rPr lang="cs-CZ" sz="1800" dirty="0" smtClean="0"/>
              <a:t> </a:t>
            </a:r>
            <a:r>
              <a:rPr lang="cs-CZ" sz="1800" dirty="0"/>
              <a:t>- </a:t>
            </a:r>
            <a:r>
              <a:rPr lang="cs-CZ" sz="1800" dirty="0" smtClean="0"/>
              <a:t>1</a:t>
            </a:r>
            <a:r>
              <a:rPr lang="en-GB" sz="1800" dirty="0" smtClean="0"/>
              <a:t> credit </a:t>
            </a:r>
            <a:r>
              <a:rPr lang="en-GB" sz="1800" dirty="0"/>
              <a:t>throughout your studies</a:t>
            </a:r>
            <a:endParaRPr lang="cs-CZ" sz="1800" dirty="0"/>
          </a:p>
          <a:p>
            <a:pPr>
              <a:lnSpc>
                <a:spcPct val="200000"/>
              </a:lnSpc>
              <a:defRPr/>
            </a:pPr>
            <a:r>
              <a:rPr lang="cs-CZ" sz="1800" b="1" dirty="0" smtClean="0"/>
              <a:t>OPTIONAL</a:t>
            </a:r>
            <a:r>
              <a:rPr lang="en-GB" sz="1800" b="1" dirty="0" smtClean="0"/>
              <a:t> </a:t>
            </a:r>
            <a:r>
              <a:rPr lang="en-GB" sz="1800" b="1" dirty="0"/>
              <a:t>SUBJECTS</a:t>
            </a:r>
            <a:r>
              <a:rPr lang="en-GB" sz="1800" dirty="0"/>
              <a:t> – 5 credits throughout your studies (General Medicine only)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80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The </a:t>
            </a:r>
            <a:r>
              <a:rPr lang="cs-CZ" sz="3200" dirty="0" err="1" smtClean="0"/>
              <a:t>course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studies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 lnSpcReduction="10000"/>
          </a:bodyPr>
          <a:lstStyle/>
          <a:p>
            <a:endParaRPr lang="cs-CZ" altLang="cs-CZ" sz="2400" dirty="0" smtClean="0"/>
          </a:p>
          <a:p>
            <a:r>
              <a:rPr lang="en-GB" altLang="cs-CZ" sz="2400" dirty="0" smtClean="0"/>
              <a:t>A </a:t>
            </a:r>
            <a:r>
              <a:rPr lang="en-GB" altLang="cs-CZ" sz="2400" dirty="0"/>
              <a:t>subject can be registered twice = carried forward to a higher year (not in the first year!)</a:t>
            </a:r>
          </a:p>
          <a:p>
            <a:endParaRPr lang="en-GB" altLang="cs-CZ" sz="2400" dirty="0" smtClean="0"/>
          </a:p>
          <a:p>
            <a:r>
              <a:rPr lang="en-GB" altLang="cs-CZ" sz="2400" dirty="0" smtClean="0"/>
              <a:t>System of prerequisites – may prevent you from registering certain subjects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from</a:t>
            </a:r>
            <a:r>
              <a:rPr lang="cs-CZ" altLang="cs-CZ" sz="2400" dirty="0" smtClean="0"/>
              <a:t> 2nd </a:t>
            </a:r>
            <a:r>
              <a:rPr lang="cs-CZ" altLang="cs-CZ" sz="2400" dirty="0" err="1" smtClean="0"/>
              <a:t>year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onwards</a:t>
            </a:r>
            <a:r>
              <a:rPr lang="cs-CZ" altLang="cs-CZ" sz="2400" dirty="0" smtClean="0"/>
              <a:t>)</a:t>
            </a:r>
            <a:br>
              <a:rPr lang="cs-CZ" altLang="cs-CZ" sz="2400" dirty="0" smtClean="0"/>
            </a:br>
            <a:r>
              <a:rPr lang="en-GB" altLang="cs-CZ" sz="2400" dirty="0" smtClean="0"/>
              <a:t>= some subjects can only be registered upon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en-GB" altLang="cs-CZ" sz="2400" dirty="0" smtClean="0"/>
              <a:t>registration (</a:t>
            </a:r>
            <a:r>
              <a:rPr lang="cs-CZ" altLang="cs-CZ" sz="2400" dirty="0"/>
              <a:t>"</a:t>
            </a:r>
            <a:r>
              <a:rPr lang="en-GB" altLang="cs-CZ" sz="2400" dirty="0" smtClean="0"/>
              <a:t>soft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prerequisite</a:t>
            </a:r>
            <a:r>
              <a:rPr lang="cs-CZ" altLang="cs-CZ" sz="2400" dirty="0"/>
              <a:t> ") </a:t>
            </a:r>
            <a:r>
              <a:rPr lang="cs-CZ" altLang="cs-CZ" sz="2400" dirty="0" err="1" smtClean="0"/>
              <a:t>or</a:t>
            </a:r>
            <a:r>
              <a:rPr lang="cs-CZ" altLang="cs-CZ" sz="2400" dirty="0" smtClean="0"/>
              <a:t> </a:t>
            </a:r>
            <a:br>
              <a:rPr lang="cs-CZ" altLang="cs-CZ" sz="2400" dirty="0" smtClean="0"/>
            </a:br>
            <a:r>
              <a:rPr lang="cs-CZ" altLang="cs-CZ" sz="2400" dirty="0" err="1" smtClean="0"/>
              <a:t>completion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(" hard </a:t>
            </a:r>
            <a:r>
              <a:rPr lang="cs-CZ" altLang="cs-CZ" sz="2400" dirty="0" err="1"/>
              <a:t>prerequisites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")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other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subjects</a:t>
            </a:r>
            <a:endParaRPr lang="en-GB" altLang="cs-CZ" sz="2400" dirty="0" smtClean="0"/>
          </a:p>
          <a:p>
            <a:endParaRPr lang="en-GB" altLang="cs-CZ" sz="2400" dirty="0"/>
          </a:p>
          <a:p>
            <a:r>
              <a:rPr lang="en-GB" altLang="cs-CZ" sz="2400" dirty="0"/>
              <a:t>Must acquire a minimum of 80 credits over two years!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14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Registration for Examination Dates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endParaRPr lang="cs-CZ" altLang="cs-CZ" sz="2400" dirty="0" smtClean="0"/>
          </a:p>
          <a:p>
            <a:r>
              <a:rPr lang="en-GB" altLang="cs-CZ" sz="2400" dirty="0"/>
              <a:t>For all examination dates, </a:t>
            </a:r>
            <a:r>
              <a:rPr lang="en-GB" altLang="cs-CZ" sz="2400" b="1" dirty="0"/>
              <a:t>register </a:t>
            </a:r>
            <a:r>
              <a:rPr lang="en-GB" altLang="cs-CZ" sz="2400" dirty="0"/>
              <a:t>through </a:t>
            </a:r>
            <a:r>
              <a:rPr lang="en-GB" altLang="cs-CZ" sz="2400" b="1" dirty="0" smtClean="0"/>
              <a:t>Portal</a:t>
            </a:r>
            <a:r>
              <a:rPr lang="en-GB" altLang="cs-CZ" sz="2400" dirty="0" smtClean="0"/>
              <a:t>.</a:t>
            </a:r>
            <a:endParaRPr lang="cs-CZ" altLang="cs-CZ" sz="2400" dirty="0" smtClean="0"/>
          </a:p>
          <a:p>
            <a:r>
              <a:rPr lang="en-GB" altLang="cs-CZ" sz="2400" b="1" dirty="0" smtClean="0"/>
              <a:t>Withdrawal </a:t>
            </a:r>
            <a:r>
              <a:rPr lang="en-GB" altLang="cs-CZ" sz="2400" dirty="0"/>
              <a:t>from </a:t>
            </a:r>
            <a:r>
              <a:rPr lang="cs-CZ" altLang="cs-CZ" sz="2400" dirty="0" smtClean="0"/>
              <a:t>a</a:t>
            </a:r>
            <a:r>
              <a:rPr lang="en-GB" altLang="cs-CZ" sz="2400" dirty="0" smtClean="0"/>
              <a:t>n </a:t>
            </a:r>
            <a:r>
              <a:rPr lang="cs-CZ" altLang="cs-CZ" sz="2400" dirty="0" smtClean="0"/>
              <a:t>                                                         </a:t>
            </a:r>
            <a:r>
              <a:rPr lang="en-GB" altLang="cs-CZ" sz="2400" dirty="0" smtClean="0"/>
              <a:t>examination date</a:t>
            </a:r>
            <a:r>
              <a:rPr lang="cs-CZ" altLang="cs-CZ" sz="2400" dirty="0" smtClean="0"/>
              <a:t>                                                                  y</a:t>
            </a:r>
            <a:r>
              <a:rPr lang="en-GB" altLang="cs-CZ" sz="2400" dirty="0" err="1" smtClean="0"/>
              <a:t>ou</a:t>
            </a:r>
            <a:r>
              <a:rPr lang="en-GB" altLang="cs-CZ" sz="2400" dirty="0" smtClean="0"/>
              <a:t> </a:t>
            </a:r>
            <a:r>
              <a:rPr lang="en-GB" altLang="cs-CZ" sz="2400" dirty="0"/>
              <a:t>registered </a:t>
            </a:r>
            <a:r>
              <a:rPr lang="en-GB" altLang="cs-CZ" sz="2400" dirty="0" smtClean="0"/>
              <a:t>for</a:t>
            </a:r>
            <a:r>
              <a:rPr lang="cs-CZ" altLang="cs-CZ" sz="2400" dirty="0" smtClean="0"/>
              <a:t>                                                                  </a:t>
            </a:r>
            <a:r>
              <a:rPr lang="en-GB" altLang="cs-CZ" sz="2400" b="1" dirty="0" smtClean="0"/>
              <a:t>not </a:t>
            </a:r>
            <a:r>
              <a:rPr lang="en-GB" altLang="cs-CZ" sz="2400" b="1" dirty="0"/>
              <a:t>later than </a:t>
            </a:r>
            <a:r>
              <a:rPr lang="cs-CZ" altLang="cs-CZ" sz="2400" b="1" dirty="0" err="1"/>
              <a:t>seven</a:t>
            </a:r>
            <a:r>
              <a:rPr lang="en-GB" altLang="cs-CZ" sz="2400" b="1" dirty="0"/>
              <a:t> days </a:t>
            </a:r>
            <a:r>
              <a:rPr lang="cs-CZ" altLang="cs-CZ" sz="2400" b="1" dirty="0"/>
              <a:t>                                             </a:t>
            </a:r>
            <a:r>
              <a:rPr lang="en-GB" altLang="cs-CZ" sz="2400" b="1" dirty="0"/>
              <a:t>before</a:t>
            </a:r>
            <a:r>
              <a:rPr lang="en-GB" altLang="cs-CZ" sz="2400" dirty="0"/>
              <a:t> </a:t>
            </a:r>
            <a:r>
              <a:rPr lang="en-GB" altLang="cs-CZ" sz="2400" b="1" dirty="0"/>
              <a:t>an</a:t>
            </a:r>
            <a:r>
              <a:rPr lang="en-GB" altLang="cs-CZ" sz="2400" dirty="0"/>
              <a:t> </a:t>
            </a:r>
            <a:r>
              <a:rPr lang="en-GB" altLang="cs-CZ" sz="2400" b="1" dirty="0"/>
              <a:t>examination date</a:t>
            </a:r>
            <a:r>
              <a:rPr lang="en-GB" altLang="cs-CZ" sz="2400" dirty="0" smtClean="0"/>
              <a:t>.</a:t>
            </a:r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60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cs-CZ" sz="3200" dirty="0"/>
              <a:t>Examination</a:t>
            </a:r>
            <a:r>
              <a:rPr lang="cs-CZ" altLang="cs-CZ" sz="3200" dirty="0"/>
              <a:t>s and </a:t>
            </a:r>
            <a:r>
              <a:rPr lang="cs-CZ" altLang="cs-CZ" sz="3200" dirty="0" err="1"/>
              <a:t>Retakes</a:t>
            </a:r>
            <a:r>
              <a:rPr lang="en-GB" altLang="cs-CZ" sz="3200" dirty="0"/>
              <a:t>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 lnSpcReduction="10000"/>
          </a:bodyPr>
          <a:lstStyle/>
          <a:p>
            <a:endParaRPr lang="cs-CZ" altLang="cs-CZ" sz="2400" dirty="0" smtClean="0"/>
          </a:p>
          <a:p>
            <a:pPr>
              <a:defRPr/>
            </a:pPr>
            <a:r>
              <a:rPr lang="en-GB" sz="2400" dirty="0"/>
              <a:t>Registration for an exam only once you have acquired „</a:t>
            </a:r>
            <a:r>
              <a:rPr lang="en-GB" sz="2400" b="1" dirty="0"/>
              <a:t>credit</a:t>
            </a:r>
            <a:r>
              <a:rPr lang="en-GB" sz="2400" dirty="0"/>
              <a:t>“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>
              <a:defRPr/>
            </a:pPr>
            <a:r>
              <a:rPr lang="en-GB" sz="2400" dirty="0"/>
              <a:t>In the event of no-show without  a reasons of a serious nature given to the examiner within two days of the examination date</a:t>
            </a:r>
          </a:p>
          <a:p>
            <a:pPr>
              <a:defRPr/>
            </a:pPr>
            <a:endParaRPr lang="en-GB" sz="2400" dirty="0"/>
          </a:p>
          <a:p>
            <a:pPr marL="0" indent="0" algn="ctr">
              <a:buNone/>
              <a:defRPr/>
            </a:pPr>
            <a:r>
              <a:rPr lang="en-GB" sz="2400" dirty="0"/>
              <a:t> your examination is considered as </a:t>
            </a:r>
            <a:endParaRPr lang="en-GB" sz="2400" b="1" dirty="0"/>
          </a:p>
          <a:p>
            <a:pPr marL="0" indent="0" algn="ctr">
              <a:buNone/>
              <a:defRPr/>
            </a:pPr>
            <a:r>
              <a:rPr lang="en-GB" sz="3200" b="1" dirty="0">
                <a:solidFill>
                  <a:srgbClr val="FF0000"/>
                </a:solidFill>
              </a:rPr>
              <a:t>FAILED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61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cs-CZ" sz="3200" dirty="0"/>
              <a:t>Examination</a:t>
            </a:r>
            <a:r>
              <a:rPr lang="cs-CZ" altLang="cs-CZ" sz="3200" dirty="0"/>
              <a:t>s and </a:t>
            </a:r>
            <a:r>
              <a:rPr lang="cs-CZ" altLang="cs-CZ" sz="3200" dirty="0" err="1"/>
              <a:t>Retakes</a:t>
            </a:r>
            <a:r>
              <a:rPr lang="en-GB" altLang="cs-CZ" sz="3200" dirty="0"/>
              <a:t>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endParaRPr lang="cs-CZ" altLang="cs-CZ" sz="2400" dirty="0" smtClean="0"/>
          </a:p>
          <a:p>
            <a:r>
              <a:rPr lang="en-GB" altLang="cs-CZ" sz="2400" dirty="0"/>
              <a:t>You have </a:t>
            </a:r>
            <a:r>
              <a:rPr lang="en-GB" altLang="cs-CZ" sz="2400" b="1" dirty="0">
                <a:solidFill>
                  <a:srgbClr val="FF0000"/>
                </a:solidFill>
              </a:rPr>
              <a:t>THREE</a:t>
            </a:r>
            <a:r>
              <a:rPr lang="en-GB" altLang="cs-CZ" sz="2400" dirty="0"/>
              <a:t> attempts to pass an exam </a:t>
            </a:r>
            <a:br>
              <a:rPr lang="en-GB" altLang="cs-CZ" sz="2400" dirty="0"/>
            </a:br>
            <a:endParaRPr lang="en-GB" altLang="cs-CZ" sz="2400" dirty="0"/>
          </a:p>
          <a:p>
            <a:r>
              <a:rPr lang="en-GB" altLang="cs-CZ" sz="2400" dirty="0"/>
              <a:t>If you fail for the first time:     </a:t>
            </a:r>
            <a:r>
              <a:rPr lang="cs-CZ" altLang="cs-CZ" sz="2400" dirty="0" smtClean="0"/>
              <a:t>        </a:t>
            </a:r>
            <a:r>
              <a:rPr lang="en-GB" altLang="cs-CZ" sz="2400" dirty="0" smtClean="0"/>
              <a:t>                                     </a:t>
            </a:r>
            <a:r>
              <a:rPr lang="en-GB" altLang="cs-CZ" sz="2400" b="1" dirty="0"/>
              <a:t>first retake</a:t>
            </a:r>
          </a:p>
          <a:p>
            <a:endParaRPr lang="en-GB" altLang="cs-CZ" sz="2400" b="1" dirty="0"/>
          </a:p>
          <a:p>
            <a:r>
              <a:rPr lang="en-GB" altLang="cs-CZ" sz="2400" dirty="0"/>
              <a:t>If you fail for the second time:                                                  </a:t>
            </a:r>
            <a:r>
              <a:rPr lang="en-GB" altLang="cs-CZ" sz="2400" b="1" dirty="0"/>
              <a:t>second retake                                                                     </a:t>
            </a:r>
            <a:r>
              <a:rPr lang="en-GB" altLang="cs-CZ" sz="2400" dirty="0"/>
              <a:t>always a board examination,                                            board appointed by the head of the responsible department.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13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cs-CZ" sz="3200" dirty="0"/>
              <a:t>Examination</a:t>
            </a:r>
            <a:r>
              <a:rPr lang="cs-CZ" altLang="cs-CZ" sz="3200" dirty="0"/>
              <a:t>s and </a:t>
            </a:r>
            <a:r>
              <a:rPr lang="cs-CZ" altLang="cs-CZ" sz="3200" dirty="0" err="1"/>
              <a:t>Retakes</a:t>
            </a:r>
            <a:r>
              <a:rPr lang="en-GB" altLang="cs-CZ" sz="3200" dirty="0"/>
              <a:t>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r>
              <a:rPr lang="en-GB" altLang="cs-CZ" sz="2400" dirty="0" smtClean="0"/>
              <a:t>Keep it formal! </a:t>
            </a:r>
          </a:p>
          <a:p>
            <a:r>
              <a:rPr lang="en-GB" altLang="cs-CZ" sz="2400" dirty="0" smtClean="0"/>
              <a:t>Smart dress code is recommended when appearing for an examination</a:t>
            </a:r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87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Palacký</a:t>
            </a:r>
            <a:r>
              <a:rPr lang="en-GB" dirty="0" smtClean="0"/>
              <a:t> University </a:t>
            </a:r>
            <a:br>
              <a:rPr lang="en-GB" dirty="0" smtClean="0"/>
            </a:br>
            <a:r>
              <a:rPr lang="en-GB" dirty="0" smtClean="0"/>
              <a:t>Information System PORTAL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4"/>
              </a:rPr>
              <a:t>www.portal.upol.cz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en-GB" sz="2800" dirty="0" smtClean="0"/>
              <a:t>Access </a:t>
            </a:r>
            <a:r>
              <a:rPr lang="en-GB" sz="2800" dirty="0"/>
              <a:t>your study </a:t>
            </a:r>
            <a:r>
              <a:rPr lang="en-GB" sz="2800" dirty="0" smtClean="0"/>
              <a:t>records</a:t>
            </a:r>
            <a:endParaRPr lang="cs-CZ" sz="2800" dirty="0" smtClean="0"/>
          </a:p>
          <a:p>
            <a:r>
              <a:rPr lang="en-GB" sz="2800" dirty="0"/>
              <a:t>Check your </a:t>
            </a:r>
            <a:r>
              <a:rPr lang="en-GB" sz="2800" dirty="0" smtClean="0"/>
              <a:t>schedule</a:t>
            </a:r>
            <a:endParaRPr lang="cs-CZ" sz="2800" dirty="0" smtClean="0"/>
          </a:p>
          <a:p>
            <a:r>
              <a:rPr lang="en-GB" sz="2800" dirty="0"/>
              <a:t>Register for </a:t>
            </a:r>
            <a:r>
              <a:rPr lang="en-GB" sz="2800" dirty="0" smtClean="0"/>
              <a:t>examinations</a:t>
            </a:r>
            <a:endParaRPr lang="cs-CZ" sz="2800" dirty="0" smtClean="0"/>
          </a:p>
          <a:p>
            <a:r>
              <a:rPr lang="en-GB" sz="2800" dirty="0"/>
              <a:t>Register for a study group</a:t>
            </a:r>
            <a:endParaRPr lang="cs-CZ" sz="2800" dirty="0"/>
          </a:p>
          <a:p>
            <a:r>
              <a:rPr lang="en-GB" sz="2800" dirty="0"/>
              <a:t>Register for elective and optional </a:t>
            </a:r>
            <a:r>
              <a:rPr lang="en-GB" sz="2800" dirty="0" smtClean="0"/>
              <a:t>subjects</a:t>
            </a:r>
            <a:endParaRPr lang="en-GB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cs-CZ" sz="3200" dirty="0"/>
              <a:t>Recognition of subjects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endParaRPr lang="cs-CZ" altLang="cs-CZ" sz="2400" dirty="0" smtClean="0"/>
          </a:p>
          <a:p>
            <a:pPr>
              <a:defRPr/>
            </a:pPr>
            <a:r>
              <a:rPr lang="en-GB" dirty="0"/>
              <a:t>Reviewed by respective departments</a:t>
            </a:r>
            <a:endParaRPr lang="cs-CZ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Submit</a:t>
            </a:r>
          </a:p>
          <a:p>
            <a:pPr lvl="1">
              <a:defRPr/>
            </a:pPr>
            <a:r>
              <a:rPr lang="en-GB" dirty="0"/>
              <a:t>Application for recognition</a:t>
            </a:r>
          </a:p>
          <a:p>
            <a:pPr lvl="1">
              <a:defRPr/>
            </a:pPr>
            <a:r>
              <a:rPr lang="en-GB" dirty="0"/>
              <a:t>Original transcript of records</a:t>
            </a:r>
          </a:p>
          <a:p>
            <a:pPr lvl="1">
              <a:defRPr/>
            </a:pPr>
            <a:r>
              <a:rPr lang="en-GB" dirty="0"/>
              <a:t>Contents of a respective subject</a:t>
            </a:r>
            <a:endParaRPr lang="cs-CZ" dirty="0"/>
          </a:p>
          <a:p>
            <a:pPr lvl="1">
              <a:defRPr/>
            </a:pPr>
            <a:endParaRPr lang="en-GB" dirty="0"/>
          </a:p>
          <a:p>
            <a:pPr marL="484187" indent="-457200">
              <a:defRPr/>
            </a:pPr>
            <a:r>
              <a:rPr lang="en-GB" dirty="0"/>
              <a:t>Only subjects completed less than three years ago can be recognised</a:t>
            </a:r>
            <a:endParaRPr lang="cs-CZ" dirty="0"/>
          </a:p>
          <a:p>
            <a:pPr marL="26987" indent="0" algn="ctr">
              <a:buFont typeface="Wingdings 2" pitchFamily="18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DEADLINE: </a:t>
            </a:r>
            <a:r>
              <a:rPr lang="cs-CZ" b="1" dirty="0" err="1" smtClean="0">
                <a:solidFill>
                  <a:srgbClr val="FF0000"/>
                </a:solidFill>
              </a:rPr>
              <a:t>September</a:t>
            </a:r>
            <a:r>
              <a:rPr lang="cs-CZ" b="1" dirty="0" smtClean="0">
                <a:solidFill>
                  <a:srgbClr val="FF0000"/>
                </a:solidFill>
              </a:rPr>
              <a:t> 23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29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</a:t>
            </a:r>
            <a:r>
              <a:rPr lang="cs-CZ" sz="3200" dirty="0" smtClean="0"/>
              <a:t>tudy and </a:t>
            </a:r>
            <a:r>
              <a:rPr lang="cs-CZ" sz="3200" dirty="0" err="1" smtClean="0"/>
              <a:t>Examination</a:t>
            </a:r>
            <a:r>
              <a:rPr lang="cs-CZ" sz="3200" dirty="0" smtClean="0"/>
              <a:t> </a:t>
            </a:r>
            <a:r>
              <a:rPr lang="cs-CZ" sz="3200" dirty="0" err="1" smtClean="0"/>
              <a:t>Code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Palacký University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endParaRPr lang="cs-CZ" altLang="cs-CZ" sz="2400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The Study and </a:t>
            </a:r>
            <a:r>
              <a:rPr lang="cs-CZ" dirty="0"/>
              <a:t>E</a:t>
            </a:r>
            <a:r>
              <a:rPr lang="en-US" dirty="0" err="1"/>
              <a:t>xamination</a:t>
            </a:r>
            <a:r>
              <a:rPr lang="en-US" dirty="0"/>
              <a:t> </a:t>
            </a:r>
            <a:r>
              <a:rPr lang="cs-CZ" dirty="0"/>
              <a:t>C</a:t>
            </a:r>
            <a:r>
              <a:rPr lang="en-US" dirty="0"/>
              <a:t>ode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/>
              <a:t>    </a:t>
            </a:r>
            <a:r>
              <a:rPr lang="cs-CZ" dirty="0" err="1"/>
              <a:t>used</a:t>
            </a:r>
            <a:r>
              <a:rPr lang="en-US" dirty="0"/>
              <a:t> at </a:t>
            </a:r>
            <a:r>
              <a:rPr lang="en-US" dirty="0" err="1"/>
              <a:t>Palacký</a:t>
            </a:r>
            <a:r>
              <a:rPr lang="en-US" dirty="0"/>
              <a:t> University </a:t>
            </a:r>
            <a:r>
              <a:rPr lang="en-US" dirty="0" smtClean="0"/>
              <a:t>Olomouc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is </a:t>
            </a:r>
            <a:r>
              <a:rPr lang="en-US" dirty="0"/>
              <a:t>available in the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cs-CZ" dirty="0" smtClean="0">
                <a:solidFill>
                  <a:srgbClr val="FF0000"/>
                </a:solidFill>
              </a:rPr>
              <a:t>W</a:t>
            </a:r>
            <a:r>
              <a:rPr lang="en-US" dirty="0" err="1" smtClean="0">
                <a:solidFill>
                  <a:srgbClr val="FF0000"/>
                </a:solidFill>
              </a:rPr>
              <a:t>hite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ook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cs-CZ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dirty="0" smtClean="0"/>
              <a:t>(</a:t>
            </a:r>
            <a:r>
              <a:rPr lang="en-US" dirty="0"/>
              <a:t>school catalogue) </a:t>
            </a:r>
            <a:r>
              <a:rPr lang="en-US" dirty="0" smtClean="0"/>
              <a:t>at </a:t>
            </a:r>
            <a:r>
              <a:rPr lang="en-US" dirty="0"/>
              <a:t>the following </a:t>
            </a:r>
            <a:r>
              <a:rPr lang="en-US" dirty="0" smtClean="0"/>
              <a:t>web</a:t>
            </a:r>
            <a:r>
              <a:rPr lang="cs-CZ" dirty="0" err="1" smtClean="0"/>
              <a:t>page</a:t>
            </a:r>
            <a:r>
              <a:rPr lang="en-US" dirty="0" smtClean="0"/>
              <a:t> </a:t>
            </a:r>
            <a:r>
              <a:rPr lang="cs-CZ" dirty="0" smtClean="0"/>
              <a:t>                                         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cs-CZ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cs-CZ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sz="2400" b="1" dirty="0"/>
              <a:t>	</a:t>
            </a:r>
            <a:r>
              <a:rPr lang="en-US" sz="2400" u="sng" dirty="0">
                <a:solidFill>
                  <a:srgbClr val="FF0000"/>
                </a:solidFill>
              </a:rPr>
              <a:t>http://www.lf.upol.cz/en/</a:t>
            </a:r>
            <a:r>
              <a:rPr lang="en-US" sz="1600" dirty="0"/>
              <a:t>groups/studying/master-degree-programmes/general-medicine/school-catalogue-white-book</a:t>
            </a:r>
            <a:r>
              <a:rPr lang="en-US" sz="1600" b="1" dirty="0"/>
              <a:t>/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93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cs-CZ" sz="2800" dirty="0"/>
              <a:t>Matriculation ceremony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altLang="cs-CZ" dirty="0" smtClean="0"/>
          </a:p>
          <a:p>
            <a:pPr marL="0" indent="0" algn="ctr">
              <a:buFont typeface="Wingdings 2" pitchFamily="18" charset="2"/>
              <a:buNone/>
            </a:pPr>
            <a:endParaRPr lang="cs-CZ" altLang="cs-CZ" dirty="0"/>
          </a:p>
          <a:p>
            <a:pPr marL="0" indent="0" algn="ctr">
              <a:buFont typeface="Wingdings 2" pitchFamily="18" charset="2"/>
              <a:buNone/>
            </a:pPr>
            <a:r>
              <a:rPr lang="en-GB" altLang="cs-CZ" dirty="0" smtClean="0"/>
              <a:t>Wednesday</a:t>
            </a:r>
            <a:endParaRPr lang="en-GB" altLang="cs-CZ" dirty="0"/>
          </a:p>
          <a:p>
            <a:pPr marL="0" indent="0" algn="ctr">
              <a:buFont typeface="Wingdings 2" pitchFamily="18" charset="2"/>
              <a:buNone/>
            </a:pPr>
            <a:r>
              <a:rPr lang="cs-CZ" altLang="cs-CZ" b="1" dirty="0" err="1" smtClean="0"/>
              <a:t>September</a:t>
            </a:r>
            <a:r>
              <a:rPr lang="cs-CZ" altLang="cs-CZ" b="1" dirty="0" smtClean="0"/>
              <a:t> 21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altLang="cs-CZ" b="1" dirty="0" smtClean="0"/>
              <a:t>Big </a:t>
            </a:r>
            <a:r>
              <a:rPr lang="cs-CZ" altLang="cs-CZ" b="1" dirty="0" err="1" smtClean="0"/>
              <a:t>Lecture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Hall</a:t>
            </a:r>
            <a:endParaRPr lang="en-GB" altLang="cs-CZ" b="1" dirty="0"/>
          </a:p>
          <a:p>
            <a:pPr marL="0" indent="0" algn="ctr">
              <a:buFont typeface="Wingdings 2" pitchFamily="18" charset="2"/>
              <a:buNone/>
            </a:pPr>
            <a:r>
              <a:rPr lang="cs-CZ" altLang="cs-CZ" dirty="0" err="1" smtClean="0"/>
              <a:t>starts</a:t>
            </a:r>
            <a:r>
              <a:rPr lang="en-GB" altLang="cs-CZ" dirty="0" smtClean="0"/>
              <a:t> </a:t>
            </a:r>
            <a:r>
              <a:rPr lang="en-GB" altLang="cs-CZ" dirty="0"/>
              <a:t>at </a:t>
            </a:r>
            <a:r>
              <a:rPr lang="en-GB" altLang="cs-CZ" b="1" dirty="0"/>
              <a:t>9:30 am</a:t>
            </a:r>
          </a:p>
          <a:p>
            <a:pPr marL="0" indent="0" algn="ctr">
              <a:buFont typeface="Wingdings 2" pitchFamily="18" charset="2"/>
              <a:buNone/>
            </a:pPr>
            <a:endParaRPr lang="en-GB" altLang="cs-CZ" dirty="0"/>
          </a:p>
          <a:p>
            <a:pPr marL="0" indent="0" algn="ctr">
              <a:buFont typeface="Wingdings 2" pitchFamily="18" charset="2"/>
              <a:buNone/>
            </a:pPr>
            <a:r>
              <a:rPr lang="en-GB" altLang="cs-CZ" dirty="0">
                <a:solidFill>
                  <a:srgbClr val="FF0000"/>
                </a:solidFill>
              </a:rPr>
              <a:t>Meet us at </a:t>
            </a:r>
            <a:r>
              <a:rPr lang="en-GB" altLang="cs-CZ" b="1" dirty="0">
                <a:solidFill>
                  <a:srgbClr val="FF0000"/>
                </a:solidFill>
              </a:rPr>
              <a:t>9:00</a:t>
            </a:r>
            <a:r>
              <a:rPr lang="en-GB" altLang="cs-CZ" dirty="0">
                <a:solidFill>
                  <a:srgbClr val="FF0000"/>
                </a:solidFill>
              </a:rPr>
              <a:t> am in the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Right</a:t>
            </a:r>
            <a:r>
              <a:rPr lang="en-GB" altLang="cs-CZ" b="1" dirty="0" smtClean="0">
                <a:solidFill>
                  <a:srgbClr val="FF0000"/>
                </a:solidFill>
              </a:rPr>
              <a:t> </a:t>
            </a:r>
            <a:r>
              <a:rPr lang="en-GB" altLang="cs-CZ" b="1" dirty="0">
                <a:solidFill>
                  <a:srgbClr val="FF0000"/>
                </a:solidFill>
              </a:rPr>
              <a:t>lecture </a:t>
            </a:r>
            <a:r>
              <a:rPr lang="en-GB" altLang="cs-CZ" b="1" dirty="0" smtClean="0">
                <a:solidFill>
                  <a:srgbClr val="FF0000"/>
                </a:solidFill>
              </a:rPr>
              <a:t>hall</a:t>
            </a:r>
            <a:endParaRPr lang="en-GB" altLang="cs-CZ" b="1" dirty="0">
              <a:solidFill>
                <a:srgbClr val="FF0000"/>
              </a:solidFill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  <p:pic>
        <p:nvPicPr>
          <p:cNvPr id="4098" name="Picture 2" descr="C:\Users\osmanij\Pictures\fotky UP\2011 imatrikulace L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42" y="1144988"/>
            <a:ext cx="2100570" cy="31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83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cs-CZ" sz="2800" dirty="0"/>
              <a:t>FB group: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en-GB" altLang="cs-CZ" sz="2800" dirty="0" smtClean="0"/>
              <a:t>Faculty</a:t>
            </a:r>
            <a:r>
              <a:rPr lang="en-GB" altLang="cs-CZ" sz="2800" dirty="0"/>
              <a:t> of Medicine and Dentistry UP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altLang="cs-CZ" dirty="0" smtClean="0"/>
          </a:p>
          <a:p>
            <a:pPr marL="0" indent="0" algn="ctr">
              <a:buFont typeface="Wingdings 2" pitchFamily="18" charset="2"/>
              <a:buNone/>
            </a:pPr>
            <a:endParaRPr lang="cs-CZ" altLang="cs-CZ" dirty="0"/>
          </a:p>
          <a:p>
            <a:pPr marL="0" indent="0" algn="ctr">
              <a:buFont typeface="Wingdings 2" pitchFamily="18" charset="2"/>
              <a:buNone/>
            </a:pPr>
            <a:endParaRPr lang="en-GB" altLang="cs-CZ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sz="1600" b="1" dirty="0" smtClean="0"/>
              <a:t>/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  <p:pic>
        <p:nvPicPr>
          <p:cNvPr id="5122" name="Picture 2" descr="C:\Users\osmanij\Pictures\fb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7" y="2925294"/>
            <a:ext cx="7878762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04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cs-CZ" sz="2400" dirty="0"/>
              <a:t>Academic Sport Centre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altLang="cs-CZ" dirty="0" smtClean="0"/>
          </a:p>
          <a:p>
            <a:pPr marL="0" indent="0" algn="ctr">
              <a:buFont typeface="Wingdings 2" pitchFamily="18" charset="2"/>
              <a:buNone/>
            </a:pPr>
            <a:endParaRPr lang="cs-CZ" altLang="cs-CZ" dirty="0"/>
          </a:p>
          <a:p>
            <a:pPr marL="0" indent="0" algn="ctr">
              <a:buFont typeface="Wingdings 2" pitchFamily="18" charset="2"/>
              <a:buNone/>
            </a:pPr>
            <a:endParaRPr lang="en-GB" altLang="cs-CZ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cs-CZ" sz="1600" b="1" dirty="0"/>
              <a:t> </a:t>
            </a:r>
            <a:r>
              <a:rPr lang="cs-CZ" sz="1600" b="1" dirty="0" smtClean="0"/>
              <a:t>               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  <p:pic>
        <p:nvPicPr>
          <p:cNvPr id="6148" name="Picture 4" descr="C:\Users\osmanij\Pictures\akadem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" y="2068287"/>
            <a:ext cx="7676818" cy="41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59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cs-CZ" sz="3200" dirty="0"/>
              <a:t>Effective communication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altLang="cs-CZ" dirty="0" smtClean="0"/>
          </a:p>
          <a:p>
            <a:r>
              <a:rPr lang="en-GB" altLang="cs-CZ" sz="2800" dirty="0" smtClean="0"/>
              <a:t>Try </a:t>
            </a:r>
            <a:r>
              <a:rPr lang="en-GB" altLang="cs-CZ" sz="2800" dirty="0"/>
              <a:t>to find the information you need on the website first</a:t>
            </a:r>
          </a:p>
          <a:p>
            <a:r>
              <a:rPr lang="en-GB" altLang="cs-CZ" sz="2800" dirty="0"/>
              <a:t>Use your faculty email address</a:t>
            </a:r>
          </a:p>
          <a:p>
            <a:r>
              <a:rPr lang="en-GB" altLang="cs-CZ" sz="2800" dirty="0"/>
              <a:t>Keep it brief</a:t>
            </a:r>
          </a:p>
          <a:p>
            <a:r>
              <a:rPr lang="en-GB" altLang="cs-CZ" sz="2800" dirty="0"/>
              <a:t> Do not forget to sign your email with your full name!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425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200" dirty="0" err="1" smtClean="0"/>
              <a:t>Health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Check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altLang="cs-CZ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altLang="cs-CZ" sz="3200" dirty="0" smtClean="0"/>
              <a:t>Will be scheduled within the next few weeks </a:t>
            </a:r>
          </a:p>
          <a:p>
            <a:r>
              <a:rPr lang="en-GB" altLang="cs-CZ" sz="3200" dirty="0" smtClean="0"/>
              <a:t>Blood tests</a:t>
            </a:r>
          </a:p>
          <a:p>
            <a:r>
              <a:rPr lang="en-GB" altLang="cs-CZ" sz="3200" dirty="0" smtClean="0"/>
              <a:t>Chest X-ray</a:t>
            </a:r>
          </a:p>
          <a:p>
            <a:r>
              <a:rPr lang="en-GB" altLang="cs-CZ" sz="3200" dirty="0" smtClean="0"/>
              <a:t>Hep B vaccination</a:t>
            </a:r>
            <a:endParaRPr lang="en-GB" alt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49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cs-CZ" sz="3200" dirty="0"/>
              <a:t>Change </a:t>
            </a:r>
            <a:r>
              <a:rPr lang="cs-CZ" altLang="cs-CZ" sz="3200" dirty="0"/>
              <a:t>in</a:t>
            </a:r>
            <a:r>
              <a:rPr lang="en-US" altLang="cs-CZ" sz="3200" dirty="0"/>
              <a:t> personal data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altLang="cs-CZ" dirty="0" smtClean="0"/>
          </a:p>
          <a:p>
            <a:pPr marL="0" indent="0">
              <a:buNone/>
              <a:defRPr/>
            </a:pPr>
            <a:r>
              <a:rPr lang="en-GB" sz="2800" dirty="0"/>
              <a:t>Change of </a:t>
            </a:r>
          </a:p>
          <a:p>
            <a:pPr>
              <a:defRPr/>
            </a:pPr>
            <a:r>
              <a:rPr lang="en-GB" sz="2800" dirty="0"/>
              <a:t>Address</a:t>
            </a:r>
          </a:p>
          <a:p>
            <a:pPr>
              <a:defRPr/>
            </a:pPr>
            <a:r>
              <a:rPr lang="en-GB" sz="2800" dirty="0"/>
              <a:t>E-mail address</a:t>
            </a:r>
          </a:p>
          <a:p>
            <a:pPr>
              <a:defRPr/>
            </a:pPr>
            <a:r>
              <a:rPr lang="en-GB" sz="2800" dirty="0"/>
              <a:t>Phone numbers</a:t>
            </a:r>
          </a:p>
          <a:p>
            <a:pPr>
              <a:defRPr/>
            </a:pPr>
            <a:endParaRPr lang="en-GB" sz="2800" dirty="0"/>
          </a:p>
          <a:p>
            <a:pPr marL="0" indent="0">
              <a:buNone/>
              <a:defRPr/>
            </a:pPr>
            <a:r>
              <a:rPr lang="en-GB" sz="2800" dirty="0"/>
              <a:t>INFORM THE REGISTRARS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87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59" y="2460567"/>
            <a:ext cx="8428384" cy="3898669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altLang="cs-CZ" dirty="0" smtClean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cs-CZ" sz="4800" dirty="0"/>
              <a:t>THANK YOU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cs-CZ" sz="4800" dirty="0" err="1"/>
              <a:t>for</a:t>
            </a:r>
            <a:endParaRPr lang="cs-CZ" sz="4800" dirty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cs-CZ" sz="4800" dirty="0"/>
              <a:t> YOUR ATTENTION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alt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43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Palacký</a:t>
            </a:r>
            <a:r>
              <a:rPr lang="en-GB" dirty="0" smtClean="0"/>
              <a:t> University </a:t>
            </a:r>
            <a:br>
              <a:rPr lang="en-GB" dirty="0" smtClean="0"/>
            </a:br>
            <a:r>
              <a:rPr lang="en-GB" dirty="0" smtClean="0"/>
              <a:t>Information System PORTAL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GB" sz="2800" dirty="0" smtClean="0"/>
              <a:t>To </a:t>
            </a:r>
            <a:r>
              <a:rPr lang="en-GB" sz="2800" dirty="0"/>
              <a:t>access PORTAL, you need your </a:t>
            </a:r>
            <a:r>
              <a:rPr lang="en-GB" sz="2800" b="1" dirty="0" smtClean="0"/>
              <a:t>login</a:t>
            </a:r>
            <a:endParaRPr lang="cs-CZ" sz="2800" b="1" dirty="0" smtClean="0"/>
          </a:p>
          <a:p>
            <a:pPr>
              <a:buClr>
                <a:schemeClr val="accent3"/>
              </a:buClr>
              <a:defRPr/>
            </a:pPr>
            <a:endParaRPr lang="cs-CZ" sz="2800" b="1" dirty="0" smtClean="0"/>
          </a:p>
          <a:p>
            <a:pPr>
              <a:buClr>
                <a:schemeClr val="accent3"/>
              </a:buClr>
              <a:defRPr/>
            </a:pPr>
            <a:endParaRPr lang="en-GB" sz="2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  <p:pic>
        <p:nvPicPr>
          <p:cNvPr id="1027" name="Picture 3" descr="C:\Users\osmanij\Pictures\portá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6" y="2484020"/>
            <a:ext cx="7942014" cy="40198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cxnSp>
        <p:nvCxnSpPr>
          <p:cNvPr id="12" name="Přímá spojnice se šipkou 11"/>
          <p:cNvCxnSpPr/>
          <p:nvPr/>
        </p:nvCxnSpPr>
        <p:spPr>
          <a:xfrm flipH="1" flipV="1">
            <a:off x="2727297" y="3108960"/>
            <a:ext cx="731520" cy="8030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1375575" y="4740917"/>
            <a:ext cx="1504121" cy="994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2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Palacký</a:t>
            </a:r>
            <a:r>
              <a:rPr lang="en-GB" dirty="0" smtClean="0"/>
              <a:t> University </a:t>
            </a:r>
            <a:br>
              <a:rPr lang="en-GB" dirty="0" smtClean="0"/>
            </a:br>
            <a:r>
              <a:rPr lang="en-GB" dirty="0" smtClean="0"/>
              <a:t>Information System PORTAL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GB" sz="2800" dirty="0"/>
              <a:t>To access PORTAL, you need your </a:t>
            </a:r>
            <a:r>
              <a:rPr lang="en-GB" sz="2800" b="1" dirty="0" smtClean="0"/>
              <a:t>password</a:t>
            </a:r>
            <a:endParaRPr lang="cs-CZ" sz="2800" b="1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sz="2800" b="1" dirty="0" smtClean="0"/>
          </a:p>
          <a:p>
            <a:pPr>
              <a:buClr>
                <a:schemeClr val="accent3"/>
              </a:buClr>
              <a:defRPr/>
            </a:pPr>
            <a:r>
              <a:rPr lang="en-GB" sz="2800" dirty="0"/>
              <a:t>So called „Birth Certificate Number“ assigned for registration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GB" sz="2800" dirty="0"/>
          </a:p>
          <a:p>
            <a:pPr>
              <a:buClr>
                <a:schemeClr val="accent3"/>
              </a:buClr>
              <a:defRPr/>
            </a:pPr>
            <a:r>
              <a:rPr lang="en-GB" sz="2800" dirty="0"/>
              <a:t>Found in your credit book, below your photograph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GB" sz="2800" b="1" dirty="0"/>
          </a:p>
          <a:p>
            <a:pPr>
              <a:buClr>
                <a:schemeClr val="accent3"/>
              </a:buClr>
              <a:defRPr/>
            </a:pPr>
            <a:endParaRPr lang="cs-CZ" sz="2800" b="1" dirty="0" smtClean="0"/>
          </a:p>
          <a:p>
            <a:pPr>
              <a:buClr>
                <a:schemeClr val="accent3"/>
              </a:buClr>
              <a:defRPr/>
            </a:pPr>
            <a:endParaRPr lang="en-GB" sz="2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09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Palacký</a:t>
            </a:r>
            <a:r>
              <a:rPr lang="en-GB" dirty="0" smtClean="0"/>
              <a:t> University </a:t>
            </a:r>
            <a:br>
              <a:rPr lang="en-GB" dirty="0" smtClean="0"/>
            </a:br>
            <a:r>
              <a:rPr lang="en-GB" dirty="0" smtClean="0"/>
              <a:t>Information System PORTAL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endParaRPr lang="en-GB" sz="2800" b="1" dirty="0"/>
          </a:p>
          <a:p>
            <a:pPr>
              <a:buClr>
                <a:schemeClr val="accent3"/>
              </a:buClr>
              <a:defRPr/>
            </a:pPr>
            <a:endParaRPr lang="cs-CZ" sz="2800" b="1" dirty="0" smtClean="0"/>
          </a:p>
          <a:p>
            <a:pPr>
              <a:buClr>
                <a:schemeClr val="accent3"/>
              </a:buClr>
              <a:defRPr/>
            </a:pPr>
            <a:endParaRPr lang="en-GB" sz="2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  <p:pic>
        <p:nvPicPr>
          <p:cNvPr id="1027" name="Picture 3" descr="C:\Users\osmanij\Pictures\ÚVODNÍ KURZ\Portál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46" y="2329135"/>
            <a:ext cx="4715948" cy="41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6734" y="5383032"/>
            <a:ext cx="1669774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courses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478943" y="5621572"/>
            <a:ext cx="469127" cy="2189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1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Palacký</a:t>
            </a:r>
            <a:r>
              <a:rPr lang="en-GB" dirty="0" smtClean="0"/>
              <a:t> University </a:t>
            </a:r>
            <a:br>
              <a:rPr lang="en-GB" dirty="0" smtClean="0"/>
            </a:br>
            <a:r>
              <a:rPr lang="en-GB" dirty="0" smtClean="0"/>
              <a:t>Information System PORTAL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cs-CZ" sz="1800" b="1" dirty="0" err="1" smtClean="0"/>
              <a:t>See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your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schedule</a:t>
            </a:r>
            <a:endParaRPr lang="en-GB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  <p:pic>
        <p:nvPicPr>
          <p:cNvPr id="2050" name="Picture 2" descr="C:\Users\osmanij\Pictures\ÚVODNÍ KURZ\Portál2-rozvr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70" y="2799274"/>
            <a:ext cx="4674198" cy="36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4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Palacký</a:t>
            </a:r>
            <a:r>
              <a:rPr lang="en-GB" dirty="0" smtClean="0"/>
              <a:t> University </a:t>
            </a:r>
            <a:br>
              <a:rPr lang="en-GB" dirty="0" smtClean="0"/>
            </a:br>
            <a:r>
              <a:rPr lang="en-GB" dirty="0" smtClean="0"/>
              <a:t>Information System PORTAL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GB" sz="1800" b="1" dirty="0" smtClean="0"/>
              <a:t>Register for exams</a:t>
            </a:r>
            <a:endParaRPr lang="en-GB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  <p:pic>
        <p:nvPicPr>
          <p:cNvPr id="3074" name="Picture 2" descr="C:\Users\osmanij\Pictures\ÚVODNÍ KURZ\Portál3-exam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24" y="2782958"/>
            <a:ext cx="6016487" cy="36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1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CourseWare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>
                <a:hlinkClick r:id="rId2"/>
              </a:rPr>
              <a:t>www.courseware.upol.cz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Information about individual subjects</a:t>
            </a:r>
          </a:p>
          <a:p>
            <a:r>
              <a:rPr lang="en-GB" dirty="0" smtClean="0"/>
              <a:t>Course requirements, lectures, study materials…..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Introductory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2016</a:t>
            </a:r>
          </a:p>
        </p:txBody>
      </p:sp>
      <p:pic>
        <p:nvPicPr>
          <p:cNvPr id="4098" name="Picture 2" descr="C:\Users\osmanij\Pictures\ÚVODNÍ KURZ\coursew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23" y="3212952"/>
            <a:ext cx="3921954" cy="32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9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cs-CZ" sz="2800" b="1" dirty="0"/>
              <a:t>FIRST YEAR</a:t>
            </a:r>
          </a:p>
          <a:p>
            <a:pPr>
              <a:buClr>
                <a:schemeClr val="accent3"/>
              </a:buClr>
              <a:defRPr/>
            </a:pPr>
            <a:r>
              <a:rPr lang="en-GB" sz="2400" dirty="0"/>
              <a:t>Must be registered for all obligatory subjects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GB" sz="2400" dirty="0"/>
          </a:p>
          <a:p>
            <a:pPr>
              <a:buClr>
                <a:schemeClr val="accent3"/>
              </a:buClr>
              <a:defRPr/>
            </a:pPr>
            <a:r>
              <a:rPr lang="en-GB" sz="2400" dirty="0"/>
              <a:t>Must complete ALL obligatory subjects by the end of your first year.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GB" sz="2400" dirty="0"/>
          </a:p>
          <a:p>
            <a:pPr>
              <a:buClr>
                <a:schemeClr val="accent3"/>
              </a:buClr>
              <a:defRPr/>
            </a:pPr>
            <a:r>
              <a:rPr lang="en-GB" sz="2400" dirty="0">
                <a:solidFill>
                  <a:srgbClr val="FF0000"/>
                </a:solidFill>
              </a:rPr>
              <a:t>Failure to comply = reason for termination of studies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Introductory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58942"/>
      </p:ext>
    </p:extLst>
  </p:cSld>
  <p:clrMapOvr>
    <a:masterClrMapping/>
  </p:clrMapOvr>
</p:sld>
</file>

<file path=ppt/theme/theme1.xml><?xml version="1.0" encoding="utf-8"?>
<a:theme xmlns:a="http://schemas.openxmlformats.org/drawingml/2006/main" name="UP_prezentace_en_4x3-1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UP_prezentace_en_4x3-1</Template>
  <TotalTime>731</TotalTime>
  <Words>727</Words>
  <Application>Microsoft Office PowerPoint</Application>
  <PresentationFormat>Vlastní</PresentationFormat>
  <Paragraphs>212</Paragraphs>
  <Slides>28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UP_prezentace_en_4x3-1</vt:lpstr>
      <vt:lpstr>Introductory course for first year students</vt:lpstr>
      <vt:lpstr>Palacký University  Information System PORTAL www.portal.upol.cz </vt:lpstr>
      <vt:lpstr>Palacký University  Information System PORTAL</vt:lpstr>
      <vt:lpstr>Palacký University  Information System PORTAL</vt:lpstr>
      <vt:lpstr>Palacký University  Information System PORTAL</vt:lpstr>
      <vt:lpstr>Palacký University  Information System PORTAL</vt:lpstr>
      <vt:lpstr>Palacký University  Information System PORTAL</vt:lpstr>
      <vt:lpstr>CourseWare  www.courseware.upol.cz </vt:lpstr>
      <vt:lpstr>The course of studies</vt:lpstr>
      <vt:lpstr>The course of studies</vt:lpstr>
      <vt:lpstr>The course of studies</vt:lpstr>
      <vt:lpstr>The course of studies</vt:lpstr>
      <vt:lpstr>The course of studies</vt:lpstr>
      <vt:lpstr>The course of studies</vt:lpstr>
      <vt:lpstr>The course of studies</vt:lpstr>
      <vt:lpstr>Registration for Examination Dates </vt:lpstr>
      <vt:lpstr>Examinations and Retakes </vt:lpstr>
      <vt:lpstr>Examinations and Retakes </vt:lpstr>
      <vt:lpstr>Examinations and Retakes </vt:lpstr>
      <vt:lpstr>Recognition of subjects</vt:lpstr>
      <vt:lpstr>Study and Examination Code of Palacký University </vt:lpstr>
      <vt:lpstr>Matriculation ceremony</vt:lpstr>
      <vt:lpstr>FB group:  Faculty of Medicine and Dentistry UP</vt:lpstr>
      <vt:lpstr>Academic Sport Centre</vt:lpstr>
      <vt:lpstr>Effective communication</vt:lpstr>
      <vt:lpstr>Health Check</vt:lpstr>
      <vt:lpstr>Change in personal data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course for first year students</dc:title>
  <dc:creator>Jana Osmani</dc:creator>
  <cp:lastModifiedBy>Jana Osmani</cp:lastModifiedBy>
  <cp:revision>25</cp:revision>
  <dcterms:created xsi:type="dcterms:W3CDTF">2016-09-08T14:02:02Z</dcterms:created>
  <dcterms:modified xsi:type="dcterms:W3CDTF">2016-09-16T15:09:59Z</dcterms:modified>
</cp:coreProperties>
</file>