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notesSlides/notesSlide23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99" r:id="rId4"/>
    <p:sldId id="284" r:id="rId5"/>
    <p:sldId id="285" r:id="rId6"/>
    <p:sldId id="300" r:id="rId7"/>
    <p:sldId id="301" r:id="rId8"/>
    <p:sldId id="302" r:id="rId9"/>
    <p:sldId id="294" r:id="rId10"/>
    <p:sldId id="286" r:id="rId11"/>
    <p:sldId id="296" r:id="rId12"/>
    <p:sldId id="274" r:id="rId13"/>
    <p:sldId id="272" r:id="rId14"/>
    <p:sldId id="258" r:id="rId15"/>
    <p:sldId id="288" r:id="rId16"/>
    <p:sldId id="273" r:id="rId17"/>
    <p:sldId id="289" r:id="rId18"/>
    <p:sldId id="290" r:id="rId19"/>
    <p:sldId id="291" r:id="rId20"/>
    <p:sldId id="260" r:id="rId21"/>
    <p:sldId id="292" r:id="rId22"/>
    <p:sldId id="293" r:id="rId23"/>
    <p:sldId id="276" r:id="rId24"/>
    <p:sldId id="283" r:id="rId25"/>
    <p:sldId id="277" r:id="rId26"/>
    <p:sldId id="278" r:id="rId27"/>
    <p:sldId id="279" r:id="rId28"/>
    <p:sldId id="266" r:id="rId29"/>
    <p:sldId id="275" r:id="rId30"/>
    <p:sldId id="297" r:id="rId31"/>
    <p:sldId id="267" r:id="rId32"/>
    <p:sldId id="268" r:id="rId33"/>
    <p:sldId id="281" r:id="rId34"/>
    <p:sldId id="269" r:id="rId35"/>
    <p:sldId id="270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CC66FF"/>
    <a:srgbClr val="F2FDF7"/>
    <a:srgbClr val="800040"/>
    <a:srgbClr val="FF0080"/>
    <a:srgbClr val="4B3025"/>
    <a:srgbClr val="FFFF66"/>
    <a:srgbClr val="6666FF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65" autoAdjust="0"/>
    <p:restoredTop sz="92982" autoAdjust="0"/>
  </p:normalViewPr>
  <p:slideViewPr>
    <p:cSldViewPr snapToObjects="1">
      <p:cViewPr varScale="1">
        <p:scale>
          <a:sx n="47" d="100"/>
          <a:sy n="47" d="100"/>
        </p:scale>
        <p:origin x="-696" y="-96"/>
      </p:cViewPr>
      <p:guideLst>
        <p:guide orient="horz"/>
        <p:guide orient="horz" pos="192"/>
        <p:guide orient="horz" pos="96"/>
        <p:guide/>
        <p:guide pos="48"/>
        <p:guide pos="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D3E272-6DE1-4A18-96AA-EE485085744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1D459EC-9FE6-426C-9783-385FC6A67C32}">
      <dgm:prSet phldrT="[Text]"/>
      <dgm:spPr/>
      <dgm:t>
        <a:bodyPr/>
        <a:lstStyle/>
        <a:p>
          <a:r>
            <a:rPr lang="cs-CZ" dirty="0" smtClean="0">
              <a:solidFill>
                <a:srgbClr val="F2FDF7"/>
              </a:solidFill>
            </a:rPr>
            <a:t>Pracovní požadavky</a:t>
          </a:r>
          <a:endParaRPr lang="cs-CZ" dirty="0">
            <a:solidFill>
              <a:srgbClr val="F2FDF7"/>
            </a:solidFill>
          </a:endParaRPr>
        </a:p>
      </dgm:t>
    </dgm:pt>
    <dgm:pt modelId="{6BF39B5A-32D8-42AF-A98A-43038F1ED963}" type="parTrans" cxnId="{6255AA55-7C75-4AD6-950F-2DE2A01781D9}">
      <dgm:prSet/>
      <dgm:spPr/>
      <dgm:t>
        <a:bodyPr/>
        <a:lstStyle/>
        <a:p>
          <a:endParaRPr lang="cs-CZ"/>
        </a:p>
      </dgm:t>
    </dgm:pt>
    <dgm:pt modelId="{557EE81D-F252-4A9E-92B4-61DC2FCD2162}" type="sibTrans" cxnId="{6255AA55-7C75-4AD6-950F-2DE2A01781D9}">
      <dgm:prSet/>
      <dgm:spPr/>
      <dgm:t>
        <a:bodyPr/>
        <a:lstStyle/>
        <a:p>
          <a:endParaRPr lang="cs-CZ"/>
        </a:p>
      </dgm:t>
    </dgm:pt>
    <dgm:pt modelId="{07925F01-B525-44E6-B8F2-D57376FD16A0}">
      <dgm:prSet phldrT="[Text]"/>
      <dgm:spPr/>
      <dgm:t>
        <a:bodyPr/>
        <a:lstStyle/>
        <a:p>
          <a:r>
            <a:rPr lang="cs-CZ" dirty="0" smtClean="0"/>
            <a:t>Individuální cíle  a aspirace</a:t>
          </a:r>
          <a:endParaRPr lang="cs-CZ" dirty="0"/>
        </a:p>
      </dgm:t>
    </dgm:pt>
    <dgm:pt modelId="{4AC6F9CC-A252-4F52-9CA2-52F78BD3B231}" type="parTrans" cxnId="{F981B083-87BE-4823-BE06-8994B8D59FBD}">
      <dgm:prSet/>
      <dgm:spPr/>
      <dgm:t>
        <a:bodyPr/>
        <a:lstStyle/>
        <a:p>
          <a:endParaRPr lang="cs-CZ"/>
        </a:p>
      </dgm:t>
    </dgm:pt>
    <dgm:pt modelId="{303F05A2-6EC6-4CAF-B65D-AF32F8FBDF7B}" type="sibTrans" cxnId="{F981B083-87BE-4823-BE06-8994B8D59FBD}">
      <dgm:prSet/>
      <dgm:spPr/>
      <dgm:t>
        <a:bodyPr/>
        <a:lstStyle/>
        <a:p>
          <a:endParaRPr lang="cs-CZ"/>
        </a:p>
      </dgm:t>
    </dgm:pt>
    <dgm:pt modelId="{96414869-56BB-498C-84C3-DC04121ACC4C}">
      <dgm:prSet phldrT="[Text]"/>
      <dgm:spPr/>
      <dgm:t>
        <a:bodyPr/>
        <a:lstStyle/>
        <a:p>
          <a:r>
            <a:rPr lang="cs-CZ" dirty="0" smtClean="0"/>
            <a:t>Individuální znalosti a schopnosti</a:t>
          </a:r>
          <a:endParaRPr lang="cs-CZ" dirty="0"/>
        </a:p>
      </dgm:t>
    </dgm:pt>
    <dgm:pt modelId="{758406CA-029F-4D78-B750-F4C3376EBBF9}" type="parTrans" cxnId="{2EE00F9E-9D7B-4B8E-842C-251907B37EAF}">
      <dgm:prSet/>
      <dgm:spPr/>
      <dgm:t>
        <a:bodyPr/>
        <a:lstStyle/>
        <a:p>
          <a:endParaRPr lang="cs-CZ"/>
        </a:p>
      </dgm:t>
    </dgm:pt>
    <dgm:pt modelId="{8C4B2AAA-0572-4C81-92AD-AEA00AA9063E}" type="sibTrans" cxnId="{2EE00F9E-9D7B-4B8E-842C-251907B37EAF}">
      <dgm:prSet/>
      <dgm:spPr/>
      <dgm:t>
        <a:bodyPr/>
        <a:lstStyle/>
        <a:p>
          <a:endParaRPr lang="cs-CZ"/>
        </a:p>
      </dgm:t>
    </dgm:pt>
    <dgm:pt modelId="{662AC014-A367-4F42-82FF-7C8407C30DF1}">
      <dgm:prSet phldrT="[Text]"/>
      <dgm:spPr/>
      <dgm:t>
        <a:bodyPr/>
        <a:lstStyle/>
        <a:p>
          <a:r>
            <a:rPr lang="cs-CZ" dirty="0" smtClean="0"/>
            <a:t>Pracovní zdroje</a:t>
          </a:r>
          <a:endParaRPr lang="cs-CZ" dirty="0"/>
        </a:p>
      </dgm:t>
    </dgm:pt>
    <dgm:pt modelId="{F2C56AA3-3455-464D-BBF2-965526764067}" type="parTrans" cxnId="{C42E3B81-BCBE-4FE4-AD97-AFBBFE5ABE8B}">
      <dgm:prSet/>
      <dgm:spPr/>
      <dgm:t>
        <a:bodyPr/>
        <a:lstStyle/>
        <a:p>
          <a:endParaRPr lang="cs-CZ"/>
        </a:p>
      </dgm:t>
    </dgm:pt>
    <dgm:pt modelId="{7766C9D8-9D7F-4D03-8347-9B03BCC45F42}" type="sibTrans" cxnId="{C42E3B81-BCBE-4FE4-AD97-AFBBFE5ABE8B}">
      <dgm:prSet/>
      <dgm:spPr/>
      <dgm:t>
        <a:bodyPr/>
        <a:lstStyle/>
        <a:p>
          <a:endParaRPr lang="cs-CZ"/>
        </a:p>
      </dgm:t>
    </dgm:pt>
    <dgm:pt modelId="{83B877B6-C871-4705-9F3B-A6BD10E1C5A5}" type="pres">
      <dgm:prSet presAssocID="{EBD3E272-6DE1-4A18-96AA-EE485085744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50D557B-1312-4BD8-86FF-65221D734C1A}" type="pres">
      <dgm:prSet presAssocID="{C1D459EC-9FE6-426C-9783-385FC6A67C32}" presName="node" presStyleLbl="node1" presStyleIdx="0" presStyleCnt="4" custLinFactNeighborX="-269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697D48A-6888-43A8-9EA8-1A6688DCC8F6}" type="pres">
      <dgm:prSet presAssocID="{557EE81D-F252-4A9E-92B4-61DC2FCD2162}" presName="sibTrans" presStyleCnt="0"/>
      <dgm:spPr/>
    </dgm:pt>
    <dgm:pt modelId="{CE80F4BB-CE4F-47CD-80EF-B8ACE587B892}" type="pres">
      <dgm:prSet presAssocID="{662AC014-A367-4F42-82FF-7C8407C30DF1}" presName="node" presStyleLbl="node1" presStyleIdx="1" presStyleCnt="4" custLinFactX="-35062" custLinFactY="16718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BCFE108-1118-44D2-A7A1-E8B15A79D846}" type="pres">
      <dgm:prSet presAssocID="{7766C9D8-9D7F-4D03-8347-9B03BCC45F42}" presName="sibTrans" presStyleCnt="0"/>
      <dgm:spPr/>
    </dgm:pt>
    <dgm:pt modelId="{8E880C45-D602-449D-BD15-55833CE9E08C}" type="pres">
      <dgm:prSet presAssocID="{07925F01-B525-44E6-B8F2-D57376FD16A0}" presName="node" presStyleLbl="node1" presStyleIdx="2" presStyleCnt="4" custLinFactX="52292" custLinFactNeighborX="100000" custLinFactNeighborY="9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5A17CC-D649-400B-95E4-6A2C6831EB33}" type="pres">
      <dgm:prSet presAssocID="{303F05A2-6EC6-4CAF-B65D-AF32F8FBDF7B}" presName="sibTrans" presStyleCnt="0"/>
      <dgm:spPr/>
    </dgm:pt>
    <dgm:pt modelId="{C6A7A345-AE7D-4C0C-8B0A-8E304BFE1F8A}" type="pres">
      <dgm:prSet presAssocID="{96414869-56BB-498C-84C3-DC04121ACC4C}" presName="node" presStyleLbl="node1" presStyleIdx="3" presStyleCnt="4" custLinFactX="43455" custLinFactY="-11245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255AA55-7C75-4AD6-950F-2DE2A01781D9}" srcId="{EBD3E272-6DE1-4A18-96AA-EE4850857447}" destId="{C1D459EC-9FE6-426C-9783-385FC6A67C32}" srcOrd="0" destOrd="0" parTransId="{6BF39B5A-32D8-42AF-A98A-43038F1ED963}" sibTransId="{557EE81D-F252-4A9E-92B4-61DC2FCD2162}"/>
    <dgm:cxn modelId="{C42E3B81-BCBE-4FE4-AD97-AFBBFE5ABE8B}" srcId="{EBD3E272-6DE1-4A18-96AA-EE4850857447}" destId="{662AC014-A367-4F42-82FF-7C8407C30DF1}" srcOrd="1" destOrd="0" parTransId="{F2C56AA3-3455-464D-BBF2-965526764067}" sibTransId="{7766C9D8-9D7F-4D03-8347-9B03BCC45F42}"/>
    <dgm:cxn modelId="{F981B083-87BE-4823-BE06-8994B8D59FBD}" srcId="{EBD3E272-6DE1-4A18-96AA-EE4850857447}" destId="{07925F01-B525-44E6-B8F2-D57376FD16A0}" srcOrd="2" destOrd="0" parTransId="{4AC6F9CC-A252-4F52-9CA2-52F78BD3B231}" sibTransId="{303F05A2-6EC6-4CAF-B65D-AF32F8FBDF7B}"/>
    <dgm:cxn modelId="{75DEAC2A-0997-4C3D-919F-F06CCAB3A722}" type="presOf" srcId="{96414869-56BB-498C-84C3-DC04121ACC4C}" destId="{C6A7A345-AE7D-4C0C-8B0A-8E304BFE1F8A}" srcOrd="0" destOrd="0" presId="urn:microsoft.com/office/officeart/2005/8/layout/default"/>
    <dgm:cxn modelId="{2EE00F9E-9D7B-4B8E-842C-251907B37EAF}" srcId="{EBD3E272-6DE1-4A18-96AA-EE4850857447}" destId="{96414869-56BB-498C-84C3-DC04121ACC4C}" srcOrd="3" destOrd="0" parTransId="{758406CA-029F-4D78-B750-F4C3376EBBF9}" sibTransId="{8C4B2AAA-0572-4C81-92AD-AEA00AA9063E}"/>
    <dgm:cxn modelId="{3DDFCF0E-1AAB-438C-8FED-83AC85FE10F8}" type="presOf" srcId="{EBD3E272-6DE1-4A18-96AA-EE4850857447}" destId="{83B877B6-C871-4705-9F3B-A6BD10E1C5A5}" srcOrd="0" destOrd="0" presId="urn:microsoft.com/office/officeart/2005/8/layout/default"/>
    <dgm:cxn modelId="{796F34BD-C0D0-408A-8235-B550209F4BFE}" type="presOf" srcId="{662AC014-A367-4F42-82FF-7C8407C30DF1}" destId="{CE80F4BB-CE4F-47CD-80EF-B8ACE587B892}" srcOrd="0" destOrd="0" presId="urn:microsoft.com/office/officeart/2005/8/layout/default"/>
    <dgm:cxn modelId="{10A5EA5D-D501-4E9A-B50B-BF53D5A12F65}" type="presOf" srcId="{07925F01-B525-44E6-B8F2-D57376FD16A0}" destId="{8E880C45-D602-449D-BD15-55833CE9E08C}" srcOrd="0" destOrd="0" presId="urn:microsoft.com/office/officeart/2005/8/layout/default"/>
    <dgm:cxn modelId="{4DA70C0E-A836-43E6-A229-60C5CA7774CD}" type="presOf" srcId="{C1D459EC-9FE6-426C-9783-385FC6A67C32}" destId="{550D557B-1312-4BD8-86FF-65221D734C1A}" srcOrd="0" destOrd="0" presId="urn:microsoft.com/office/officeart/2005/8/layout/default"/>
    <dgm:cxn modelId="{100ABD52-9801-4071-A653-42F842434506}" type="presParOf" srcId="{83B877B6-C871-4705-9F3B-A6BD10E1C5A5}" destId="{550D557B-1312-4BD8-86FF-65221D734C1A}" srcOrd="0" destOrd="0" presId="urn:microsoft.com/office/officeart/2005/8/layout/default"/>
    <dgm:cxn modelId="{B3C15B57-5C8F-4B3F-B202-292E5CCFCA33}" type="presParOf" srcId="{83B877B6-C871-4705-9F3B-A6BD10E1C5A5}" destId="{6697D48A-6888-43A8-9EA8-1A6688DCC8F6}" srcOrd="1" destOrd="0" presId="urn:microsoft.com/office/officeart/2005/8/layout/default"/>
    <dgm:cxn modelId="{16710BE5-1661-40E3-AFB6-00D4946B8A06}" type="presParOf" srcId="{83B877B6-C871-4705-9F3B-A6BD10E1C5A5}" destId="{CE80F4BB-CE4F-47CD-80EF-B8ACE587B892}" srcOrd="2" destOrd="0" presId="urn:microsoft.com/office/officeart/2005/8/layout/default"/>
    <dgm:cxn modelId="{9A2261EA-6C91-45FD-8453-5C1210FB6D15}" type="presParOf" srcId="{83B877B6-C871-4705-9F3B-A6BD10E1C5A5}" destId="{5BCFE108-1118-44D2-A7A1-E8B15A79D846}" srcOrd="3" destOrd="0" presId="urn:microsoft.com/office/officeart/2005/8/layout/default"/>
    <dgm:cxn modelId="{7427F82A-86A7-48BB-8D67-06A939C8E6A4}" type="presParOf" srcId="{83B877B6-C871-4705-9F3B-A6BD10E1C5A5}" destId="{8E880C45-D602-449D-BD15-55833CE9E08C}" srcOrd="4" destOrd="0" presId="urn:microsoft.com/office/officeart/2005/8/layout/default"/>
    <dgm:cxn modelId="{1A703FDA-B0DF-4EA5-B60C-4EA4B7F99053}" type="presParOf" srcId="{83B877B6-C871-4705-9F3B-A6BD10E1C5A5}" destId="{DE5A17CC-D649-400B-95E4-6A2C6831EB33}" srcOrd="5" destOrd="0" presId="urn:microsoft.com/office/officeart/2005/8/layout/default"/>
    <dgm:cxn modelId="{8DE760EB-E95E-4A3E-AA4E-ECEEC8C6B1F4}" type="presParOf" srcId="{83B877B6-C871-4705-9F3B-A6BD10E1C5A5}" destId="{C6A7A345-AE7D-4C0C-8B0A-8E304BFE1F8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379419-B840-4CC8-BD3C-27714D13B22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BE01A18-3027-4B74-9317-B8FBE635F06C}">
      <dgm:prSet phldrT="[Text]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cs-CZ" dirty="0" smtClean="0"/>
            <a:t>konflikt</a:t>
          </a:r>
          <a:endParaRPr lang="cs-CZ" dirty="0"/>
        </a:p>
      </dgm:t>
    </dgm:pt>
    <dgm:pt modelId="{C1994FF4-4835-4974-B567-B07A4B81C482}" type="parTrans" cxnId="{A9402EB0-EC47-4EA9-868A-F9A06DE95561}">
      <dgm:prSet/>
      <dgm:spPr/>
      <dgm:t>
        <a:bodyPr/>
        <a:lstStyle/>
        <a:p>
          <a:endParaRPr lang="cs-CZ"/>
        </a:p>
      </dgm:t>
    </dgm:pt>
    <dgm:pt modelId="{E006AA43-8687-4EC8-830A-5B978CF4970D}" type="sibTrans" cxnId="{A9402EB0-EC47-4EA9-868A-F9A06DE95561}">
      <dgm:prSet/>
      <dgm:spPr/>
      <dgm:t>
        <a:bodyPr/>
        <a:lstStyle/>
        <a:p>
          <a:endParaRPr lang="cs-CZ"/>
        </a:p>
      </dgm:t>
    </dgm:pt>
    <dgm:pt modelId="{DF18082B-72D5-41B5-BDBA-6033823EB33F}">
      <dgm:prSet phldrT="[Text]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cs-CZ" dirty="0" smtClean="0"/>
            <a:t>nesoulad</a:t>
          </a:r>
          <a:endParaRPr lang="cs-CZ" dirty="0"/>
        </a:p>
      </dgm:t>
    </dgm:pt>
    <dgm:pt modelId="{2FA72570-73D6-473B-9CB4-D6073F99F2C6}" type="parTrans" cxnId="{E1ADFCBB-36A6-4AF8-99C4-FB7149C27D3C}">
      <dgm:prSet/>
      <dgm:spPr/>
      <dgm:t>
        <a:bodyPr/>
        <a:lstStyle/>
        <a:p>
          <a:endParaRPr lang="cs-CZ"/>
        </a:p>
      </dgm:t>
    </dgm:pt>
    <dgm:pt modelId="{AC4660C1-8958-4792-A375-2646DEA680FF}" type="sibTrans" cxnId="{E1ADFCBB-36A6-4AF8-99C4-FB7149C27D3C}">
      <dgm:prSet/>
      <dgm:spPr/>
      <dgm:t>
        <a:bodyPr/>
        <a:lstStyle/>
        <a:p>
          <a:endParaRPr lang="cs-CZ"/>
        </a:p>
      </dgm:t>
    </dgm:pt>
    <dgm:pt modelId="{407AD0A2-C34A-41ED-910C-3262061E48D1}" type="pres">
      <dgm:prSet presAssocID="{6B379419-B840-4CC8-BD3C-27714D13B227}" presName="Name0" presStyleCnt="0">
        <dgm:presLayoutVars>
          <dgm:dir/>
          <dgm:animLvl val="lvl"/>
          <dgm:resizeHandles val="exact"/>
        </dgm:presLayoutVars>
      </dgm:prSet>
      <dgm:spPr/>
    </dgm:pt>
    <dgm:pt modelId="{8B61E6F9-3036-4726-B02E-F73989B25E89}" type="pres">
      <dgm:prSet presAssocID="{BBE01A18-3027-4B74-9317-B8FBE635F06C}" presName="parTxOnly" presStyleLbl="node1" presStyleIdx="0" presStyleCnt="2" custAng="5400000" custLinFactNeighborX="15552" custLinFactNeighborY="-787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8F077C-632E-4B46-9550-93A0CD04523F}" type="pres">
      <dgm:prSet presAssocID="{E006AA43-8687-4EC8-830A-5B978CF4970D}" presName="parTxOnlySpace" presStyleCnt="0"/>
      <dgm:spPr/>
    </dgm:pt>
    <dgm:pt modelId="{DC2773BC-6EBB-4C15-9FB9-710E5D34A080}" type="pres">
      <dgm:prSet presAssocID="{DF18082B-72D5-41B5-BDBA-6033823EB33F}" presName="parTxOnly" presStyleLbl="node1" presStyleIdx="1" presStyleCnt="2" custAng="5400000" custLinFactX="-78445" custLinFactY="100000" custLinFactNeighborX="-100000" custLinFactNeighborY="1179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1ADFCBB-36A6-4AF8-99C4-FB7149C27D3C}" srcId="{6B379419-B840-4CC8-BD3C-27714D13B227}" destId="{DF18082B-72D5-41B5-BDBA-6033823EB33F}" srcOrd="1" destOrd="0" parTransId="{2FA72570-73D6-473B-9CB4-D6073F99F2C6}" sibTransId="{AC4660C1-8958-4792-A375-2646DEA680FF}"/>
    <dgm:cxn modelId="{AA2332C9-E8E1-4815-B08A-399EA379BE61}" type="presOf" srcId="{6B379419-B840-4CC8-BD3C-27714D13B227}" destId="{407AD0A2-C34A-41ED-910C-3262061E48D1}" srcOrd="0" destOrd="0" presId="urn:microsoft.com/office/officeart/2005/8/layout/chevron1"/>
    <dgm:cxn modelId="{545CBE7C-85B6-47FD-ACAD-B0B76F464FFE}" type="presOf" srcId="{BBE01A18-3027-4B74-9317-B8FBE635F06C}" destId="{8B61E6F9-3036-4726-B02E-F73989B25E89}" srcOrd="0" destOrd="0" presId="urn:microsoft.com/office/officeart/2005/8/layout/chevron1"/>
    <dgm:cxn modelId="{CD8A6E47-F6B0-4547-A4F7-2481F7602482}" type="presOf" srcId="{DF18082B-72D5-41B5-BDBA-6033823EB33F}" destId="{DC2773BC-6EBB-4C15-9FB9-710E5D34A080}" srcOrd="0" destOrd="0" presId="urn:microsoft.com/office/officeart/2005/8/layout/chevron1"/>
    <dgm:cxn modelId="{A9402EB0-EC47-4EA9-868A-F9A06DE95561}" srcId="{6B379419-B840-4CC8-BD3C-27714D13B227}" destId="{BBE01A18-3027-4B74-9317-B8FBE635F06C}" srcOrd="0" destOrd="0" parTransId="{C1994FF4-4835-4974-B567-B07A4B81C482}" sibTransId="{E006AA43-8687-4EC8-830A-5B978CF4970D}"/>
    <dgm:cxn modelId="{D83C4F75-7E37-493E-A465-6CE3CDD912E3}" type="presParOf" srcId="{407AD0A2-C34A-41ED-910C-3262061E48D1}" destId="{8B61E6F9-3036-4726-B02E-F73989B25E89}" srcOrd="0" destOrd="0" presId="urn:microsoft.com/office/officeart/2005/8/layout/chevron1"/>
    <dgm:cxn modelId="{FBBA809C-EFE0-4FA2-A348-D817279FDD8F}" type="presParOf" srcId="{407AD0A2-C34A-41ED-910C-3262061E48D1}" destId="{E08F077C-632E-4B46-9550-93A0CD04523F}" srcOrd="1" destOrd="0" presId="urn:microsoft.com/office/officeart/2005/8/layout/chevron1"/>
    <dgm:cxn modelId="{1FD5F814-41A8-436F-A026-56DAD4875572}" type="presParOf" srcId="{407AD0A2-C34A-41ED-910C-3262061E48D1}" destId="{DC2773BC-6EBB-4C15-9FB9-710E5D34A080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D2EC79-F79A-40E2-AB74-DC35E07A236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5AC6811-633C-4CCA-A850-1A32A218B67E}">
      <dgm:prSet phldrT="[Text]" custT="1"/>
      <dgm:spPr>
        <a:solidFill>
          <a:schemeClr val="accent1">
            <a:hueOff val="0"/>
            <a:satOff val="0"/>
            <a:lumOff val="0"/>
            <a:alpha val="52000"/>
          </a:schemeClr>
        </a:solidFill>
      </dgm:spPr>
      <dgm:t>
        <a:bodyPr/>
        <a:lstStyle/>
        <a:p>
          <a:r>
            <a:rPr lang="cs-CZ" sz="1800" dirty="0" smtClean="0">
              <a:solidFill>
                <a:srgbClr val="F2FDF7"/>
              </a:solidFill>
            </a:rPr>
            <a:t>Úsilí k redukování konfliktu a  zvládání situace  </a:t>
          </a:r>
        </a:p>
      </dgm:t>
    </dgm:pt>
    <dgm:pt modelId="{95918C2E-FDE9-4A0C-BED9-9F0B8BEA8966}" type="parTrans" cxnId="{31AE07D6-AF3B-4BE5-9326-DA8496A30588}">
      <dgm:prSet/>
      <dgm:spPr/>
      <dgm:t>
        <a:bodyPr/>
        <a:lstStyle/>
        <a:p>
          <a:endParaRPr lang="cs-CZ" sz="1800"/>
        </a:p>
      </dgm:t>
    </dgm:pt>
    <dgm:pt modelId="{55BDF2F3-F97D-4EC2-B2BE-BFDC4C90E378}" type="sibTrans" cxnId="{31AE07D6-AF3B-4BE5-9326-DA8496A30588}">
      <dgm:prSet/>
      <dgm:spPr/>
      <dgm:t>
        <a:bodyPr/>
        <a:lstStyle/>
        <a:p>
          <a:endParaRPr lang="cs-CZ" sz="1800"/>
        </a:p>
      </dgm:t>
    </dgm:pt>
    <dgm:pt modelId="{F01BA5D2-B2D9-4730-8287-71926C4BD792}">
      <dgm:prSet phldrT="[Text]" custT="1"/>
      <dgm:spPr/>
      <dgm:t>
        <a:bodyPr/>
        <a:lstStyle/>
        <a:p>
          <a:r>
            <a:rPr lang="cs-CZ" sz="1800" b="1" dirty="0" smtClean="0">
              <a:solidFill>
                <a:srgbClr val="C00000"/>
              </a:solidFill>
            </a:rPr>
            <a:t>stres</a:t>
          </a:r>
          <a:endParaRPr lang="cs-CZ" sz="1800" b="1" dirty="0">
            <a:solidFill>
              <a:srgbClr val="C00000"/>
            </a:solidFill>
          </a:endParaRPr>
        </a:p>
      </dgm:t>
    </dgm:pt>
    <dgm:pt modelId="{598542C0-6E6C-4D71-8B6E-A393122E3368}" type="parTrans" cxnId="{5E5D053F-C311-4F91-BC4E-2AA5DF23C25B}">
      <dgm:prSet/>
      <dgm:spPr/>
      <dgm:t>
        <a:bodyPr/>
        <a:lstStyle/>
        <a:p>
          <a:endParaRPr lang="cs-CZ" sz="1800"/>
        </a:p>
      </dgm:t>
    </dgm:pt>
    <dgm:pt modelId="{19B097C3-DEB8-4A0B-B84A-8ED1C7644AE9}" type="sibTrans" cxnId="{5E5D053F-C311-4F91-BC4E-2AA5DF23C25B}">
      <dgm:prSet/>
      <dgm:spPr/>
      <dgm:t>
        <a:bodyPr/>
        <a:lstStyle/>
        <a:p>
          <a:endParaRPr lang="cs-CZ" sz="1800"/>
        </a:p>
      </dgm:t>
    </dgm:pt>
    <dgm:pt modelId="{B4829514-0C11-4172-B8B4-AE23A0D3832D}">
      <dgm:prSet phldrT="[Text]" custT="1"/>
      <dgm:spPr>
        <a:solidFill>
          <a:schemeClr val="accent1">
            <a:hueOff val="0"/>
            <a:satOff val="0"/>
            <a:lumOff val="0"/>
            <a:alpha val="70000"/>
          </a:schemeClr>
        </a:solidFill>
      </dgm:spPr>
      <dgm:t>
        <a:bodyPr/>
        <a:lstStyle/>
        <a:p>
          <a:r>
            <a:rPr lang="cs-CZ" sz="1800" dirty="0" smtClean="0">
              <a:solidFill>
                <a:srgbClr val="F2FDF7"/>
              </a:solidFill>
            </a:rPr>
            <a:t>Neschopnost zvládnout situaci nebo se s ní vyrovnat</a:t>
          </a:r>
          <a:endParaRPr lang="cs-CZ" sz="1800" dirty="0">
            <a:solidFill>
              <a:srgbClr val="F2FDF7"/>
            </a:solidFill>
          </a:endParaRPr>
        </a:p>
      </dgm:t>
    </dgm:pt>
    <dgm:pt modelId="{B797CC84-0AC4-4F3D-A19E-EC3739D996B0}" type="parTrans" cxnId="{E1C5D223-B1A4-477D-982F-114E0068C94E}">
      <dgm:prSet/>
      <dgm:spPr/>
      <dgm:t>
        <a:bodyPr/>
        <a:lstStyle/>
        <a:p>
          <a:endParaRPr lang="cs-CZ" sz="1800"/>
        </a:p>
      </dgm:t>
    </dgm:pt>
    <dgm:pt modelId="{87A12CE9-2AA3-48CB-90B3-ABEC49700088}" type="sibTrans" cxnId="{E1C5D223-B1A4-477D-982F-114E0068C94E}">
      <dgm:prSet/>
      <dgm:spPr/>
      <dgm:t>
        <a:bodyPr/>
        <a:lstStyle/>
        <a:p>
          <a:endParaRPr lang="cs-CZ" sz="1800"/>
        </a:p>
      </dgm:t>
    </dgm:pt>
    <dgm:pt modelId="{D54EA95E-BCAB-4D76-8EAC-43D57D9C7A97}">
      <dgm:prSet phldrT="[Text]" custT="1"/>
      <dgm:spPr>
        <a:solidFill>
          <a:schemeClr val="accent1">
            <a:hueOff val="0"/>
            <a:satOff val="0"/>
            <a:lumOff val="0"/>
            <a:alpha val="80000"/>
          </a:schemeClr>
        </a:solidFill>
      </dgm:spPr>
      <dgm:t>
        <a:bodyPr/>
        <a:lstStyle/>
        <a:p>
          <a:r>
            <a:rPr lang="cs-CZ" sz="1800" b="1" dirty="0" smtClean="0">
              <a:solidFill>
                <a:srgbClr val="F2FDF7"/>
              </a:solidFill>
            </a:rPr>
            <a:t>Ztráta radosti z práce, snižuje se kapacita jedince</a:t>
          </a:r>
          <a:endParaRPr lang="cs-CZ" sz="1800" b="1" dirty="0">
            <a:solidFill>
              <a:srgbClr val="F2FDF7"/>
            </a:solidFill>
          </a:endParaRPr>
        </a:p>
      </dgm:t>
    </dgm:pt>
    <dgm:pt modelId="{F55DD33E-1A32-473E-A011-AB4C902CD827}" type="parTrans" cxnId="{65E18EBD-A593-4BD5-8DA2-9355887E907C}">
      <dgm:prSet/>
      <dgm:spPr/>
      <dgm:t>
        <a:bodyPr/>
        <a:lstStyle/>
        <a:p>
          <a:endParaRPr lang="cs-CZ" sz="1800"/>
        </a:p>
      </dgm:t>
    </dgm:pt>
    <dgm:pt modelId="{62C8EFA1-6ACD-444F-89EC-733BACFD7243}" type="sibTrans" cxnId="{65E18EBD-A593-4BD5-8DA2-9355887E907C}">
      <dgm:prSet/>
      <dgm:spPr/>
      <dgm:t>
        <a:bodyPr/>
        <a:lstStyle/>
        <a:p>
          <a:endParaRPr lang="cs-CZ" sz="1800"/>
        </a:p>
      </dgm:t>
    </dgm:pt>
    <dgm:pt modelId="{BE3115BA-DA63-457C-BB51-E8E9E01A402D}">
      <dgm:prSet phldrT="[Text]" custT="1"/>
      <dgm:spPr/>
      <dgm:t>
        <a:bodyPr/>
        <a:lstStyle/>
        <a:p>
          <a:r>
            <a:rPr lang="cs-CZ" sz="1800" b="1" dirty="0" smtClean="0">
              <a:solidFill>
                <a:srgbClr val="FF0000"/>
              </a:solidFill>
            </a:rPr>
            <a:t>cynizmus</a:t>
          </a:r>
          <a:endParaRPr lang="cs-CZ" sz="1800" b="1" dirty="0">
            <a:solidFill>
              <a:srgbClr val="FF0000"/>
            </a:solidFill>
          </a:endParaRPr>
        </a:p>
      </dgm:t>
    </dgm:pt>
    <dgm:pt modelId="{101F5883-9038-4087-934E-8D9AFEA57923}" type="parTrans" cxnId="{F4AA5B25-AF4C-44A1-9694-6EC9468AC31E}">
      <dgm:prSet/>
      <dgm:spPr/>
      <dgm:t>
        <a:bodyPr/>
        <a:lstStyle/>
        <a:p>
          <a:endParaRPr lang="cs-CZ"/>
        </a:p>
      </dgm:t>
    </dgm:pt>
    <dgm:pt modelId="{28B0255E-98BD-418A-829B-C4E7A179A186}" type="sibTrans" cxnId="{F4AA5B25-AF4C-44A1-9694-6EC9468AC31E}">
      <dgm:prSet/>
      <dgm:spPr/>
      <dgm:t>
        <a:bodyPr/>
        <a:lstStyle/>
        <a:p>
          <a:endParaRPr lang="cs-CZ"/>
        </a:p>
      </dgm:t>
    </dgm:pt>
    <dgm:pt modelId="{653FE677-F1F1-4EC2-8C64-48B447990E3E}">
      <dgm:prSet phldrT="[Text]" custT="1"/>
      <dgm:spPr/>
      <dgm:t>
        <a:bodyPr/>
        <a:lstStyle/>
        <a:p>
          <a:r>
            <a:rPr lang="cs-CZ" sz="1800" b="1" dirty="0" smtClean="0">
              <a:solidFill>
                <a:srgbClr val="F2FDF7"/>
              </a:solidFill>
            </a:rPr>
            <a:t>Snížení efektivity práce, snížené sebevědomí</a:t>
          </a:r>
          <a:endParaRPr lang="cs-CZ" sz="1800" b="1" dirty="0">
            <a:solidFill>
              <a:srgbClr val="F2FDF7"/>
            </a:solidFill>
          </a:endParaRPr>
        </a:p>
      </dgm:t>
    </dgm:pt>
    <dgm:pt modelId="{2908F00B-3C9B-4E71-B854-13FDE67FCD68}" type="parTrans" cxnId="{AB60506C-E95C-43A0-90C1-5D0D9C8464A0}">
      <dgm:prSet/>
      <dgm:spPr/>
      <dgm:t>
        <a:bodyPr/>
        <a:lstStyle/>
        <a:p>
          <a:endParaRPr lang="cs-CZ"/>
        </a:p>
      </dgm:t>
    </dgm:pt>
    <dgm:pt modelId="{AEB8EF03-7807-49DB-A1E7-CFFBF46604EE}" type="sibTrans" cxnId="{AB60506C-E95C-43A0-90C1-5D0D9C8464A0}">
      <dgm:prSet/>
      <dgm:spPr/>
      <dgm:t>
        <a:bodyPr/>
        <a:lstStyle/>
        <a:p>
          <a:endParaRPr lang="cs-CZ"/>
        </a:p>
      </dgm:t>
    </dgm:pt>
    <dgm:pt modelId="{533C4A96-D3C1-4997-8C64-6F0D3A971965}">
      <dgm:prSet phldrT="[Text]" custT="1"/>
      <dgm:spPr/>
      <dgm:t>
        <a:bodyPr/>
        <a:lstStyle/>
        <a:p>
          <a:r>
            <a:rPr lang="cs-CZ" sz="1800" b="1" dirty="0" err="1" smtClean="0">
              <a:solidFill>
                <a:srgbClr val="C00000"/>
              </a:solidFill>
            </a:rPr>
            <a:t>vyčerpanost</a:t>
          </a:r>
          <a:r>
            <a:rPr lang="cs-CZ" sz="1800" b="1" dirty="0" err="1" smtClean="0">
              <a:solidFill>
                <a:srgbClr val="F2FDF7"/>
              </a:solidFill>
            </a:rPr>
            <a:t>t</a:t>
          </a:r>
          <a:endParaRPr lang="cs-CZ" sz="1800" dirty="0">
            <a:solidFill>
              <a:srgbClr val="F2FDF7"/>
            </a:solidFill>
          </a:endParaRPr>
        </a:p>
      </dgm:t>
    </dgm:pt>
    <dgm:pt modelId="{7D4873AF-AD5B-4224-A4B8-53A9597402C1}" type="parTrans" cxnId="{85DF2621-3C14-433E-A0BE-857F87E62A63}">
      <dgm:prSet/>
      <dgm:spPr/>
      <dgm:t>
        <a:bodyPr/>
        <a:lstStyle/>
        <a:p>
          <a:endParaRPr lang="cs-CZ"/>
        </a:p>
      </dgm:t>
    </dgm:pt>
    <dgm:pt modelId="{647B2484-DB1D-4F6A-BD29-2D5772369440}" type="sibTrans" cxnId="{85DF2621-3C14-433E-A0BE-857F87E62A63}">
      <dgm:prSet/>
      <dgm:spPr/>
      <dgm:t>
        <a:bodyPr/>
        <a:lstStyle/>
        <a:p>
          <a:endParaRPr lang="cs-CZ"/>
        </a:p>
      </dgm:t>
    </dgm:pt>
    <dgm:pt modelId="{DF5639AA-C6F2-4BC9-84C4-36643203654D}" type="pres">
      <dgm:prSet presAssocID="{38D2EC79-F79A-40E2-AB74-DC35E07A236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E98CEF5-1105-4E20-81AF-A75C270DF8B4}" type="pres">
      <dgm:prSet presAssocID="{B5AC6811-633C-4CCA-A850-1A32A218B67E}" presName="parentText" presStyleLbl="node1" presStyleIdx="0" presStyleCnt="4" custLinFactNeighborY="4998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E0D330-D2DA-4C27-9989-3508F7C9C29C}" type="pres">
      <dgm:prSet presAssocID="{B5AC6811-633C-4CCA-A850-1A32A218B67E}" presName="childText" presStyleLbl="revTx" presStyleIdx="0" presStyleCnt="3" custScaleX="35897" custScaleY="126111" custLinFactNeighborX="219" custLinFactNeighborY="4193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463CF9-9906-494B-92B3-E6F15CAE99E9}" type="pres">
      <dgm:prSet presAssocID="{B4829514-0C11-4172-B8B4-AE23A0D3832D}" presName="parentText" presStyleLbl="node1" presStyleIdx="1" presStyleCnt="4" custScaleY="78752" custLinFactNeighborY="-41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467F77-025C-4220-87AC-97F602FB798E}" type="pres">
      <dgm:prSet presAssocID="{B4829514-0C11-4172-B8B4-AE23A0D3832D}" presName="childText" presStyleLbl="revTx" presStyleIdx="1" presStyleCnt="3" custScaleX="45277" custScaleY="105092" custLinFactNeighborX="492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F6EF29-3D01-4440-9EF4-51155A85662A}" type="pres">
      <dgm:prSet presAssocID="{D54EA95E-BCAB-4D76-8EAC-43D57D9C7A97}" presName="parentText" presStyleLbl="node1" presStyleIdx="2" presStyleCnt="4" custLinFactNeighborY="-2591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B1AC93F-F76A-488E-9375-C1C3198B6ABA}" type="pres">
      <dgm:prSet presAssocID="{D54EA95E-BCAB-4D76-8EAC-43D57D9C7A97}" presName="childText" presStyleLbl="revTx" presStyleIdx="2" presStyleCnt="3" custScaleX="36337" custScaleY="109721" custLinFactNeighborX="439" custLinFactNeighborY="-1166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2F38C7-B273-4B41-8227-B44418FC38FE}" type="pres">
      <dgm:prSet presAssocID="{653FE677-F1F1-4EC2-8C64-48B447990E3E}" presName="parentText" presStyleLbl="node1" presStyleIdx="3" presStyleCnt="4" custLinFactNeighborY="-3424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1C5D223-B1A4-477D-982F-114E0068C94E}" srcId="{38D2EC79-F79A-40E2-AB74-DC35E07A2369}" destId="{B4829514-0C11-4172-B8B4-AE23A0D3832D}" srcOrd="1" destOrd="0" parTransId="{B797CC84-0AC4-4F3D-A19E-EC3739D996B0}" sibTransId="{87A12CE9-2AA3-48CB-90B3-ABEC49700088}"/>
    <dgm:cxn modelId="{5E5D053F-C311-4F91-BC4E-2AA5DF23C25B}" srcId="{B5AC6811-633C-4CCA-A850-1A32A218B67E}" destId="{F01BA5D2-B2D9-4730-8287-71926C4BD792}" srcOrd="0" destOrd="0" parTransId="{598542C0-6E6C-4D71-8B6E-A393122E3368}" sibTransId="{19B097C3-DEB8-4A0B-B84A-8ED1C7644AE9}"/>
    <dgm:cxn modelId="{CC82B676-C4C1-4417-95EB-1E8F7CD3EDD8}" type="presOf" srcId="{38D2EC79-F79A-40E2-AB74-DC35E07A2369}" destId="{DF5639AA-C6F2-4BC9-84C4-36643203654D}" srcOrd="0" destOrd="0" presId="urn:microsoft.com/office/officeart/2005/8/layout/vList2"/>
    <dgm:cxn modelId="{A2AEF0B1-3A40-45EA-9E94-4741F0D68EF0}" type="presOf" srcId="{D54EA95E-BCAB-4D76-8EAC-43D57D9C7A97}" destId="{70F6EF29-3D01-4440-9EF4-51155A85662A}" srcOrd="0" destOrd="0" presId="urn:microsoft.com/office/officeart/2005/8/layout/vList2"/>
    <dgm:cxn modelId="{65E18EBD-A593-4BD5-8DA2-9355887E907C}" srcId="{38D2EC79-F79A-40E2-AB74-DC35E07A2369}" destId="{D54EA95E-BCAB-4D76-8EAC-43D57D9C7A97}" srcOrd="2" destOrd="0" parTransId="{F55DD33E-1A32-473E-A011-AB4C902CD827}" sibTransId="{62C8EFA1-6ACD-444F-89EC-733BACFD7243}"/>
    <dgm:cxn modelId="{F4AA5B25-AF4C-44A1-9694-6EC9468AC31E}" srcId="{D54EA95E-BCAB-4D76-8EAC-43D57D9C7A97}" destId="{BE3115BA-DA63-457C-BB51-E8E9E01A402D}" srcOrd="0" destOrd="0" parTransId="{101F5883-9038-4087-934E-8D9AFEA57923}" sibTransId="{28B0255E-98BD-418A-829B-C4E7A179A186}"/>
    <dgm:cxn modelId="{AB60506C-E95C-43A0-90C1-5D0D9C8464A0}" srcId="{38D2EC79-F79A-40E2-AB74-DC35E07A2369}" destId="{653FE677-F1F1-4EC2-8C64-48B447990E3E}" srcOrd="3" destOrd="0" parTransId="{2908F00B-3C9B-4E71-B854-13FDE67FCD68}" sibTransId="{AEB8EF03-7807-49DB-A1E7-CFFBF46604EE}"/>
    <dgm:cxn modelId="{03977B5A-1994-49DA-9995-4295464725D8}" type="presOf" srcId="{F01BA5D2-B2D9-4730-8287-71926C4BD792}" destId="{14E0D330-D2DA-4C27-9989-3508F7C9C29C}" srcOrd="0" destOrd="0" presId="urn:microsoft.com/office/officeart/2005/8/layout/vList2"/>
    <dgm:cxn modelId="{80E69A1D-8BA6-494D-9CF1-80EDF9333167}" type="presOf" srcId="{B4829514-0C11-4172-B8B4-AE23A0D3832D}" destId="{59463CF9-9906-494B-92B3-E6F15CAE99E9}" srcOrd="0" destOrd="0" presId="urn:microsoft.com/office/officeart/2005/8/layout/vList2"/>
    <dgm:cxn modelId="{BBBEC1C8-4752-442F-924F-5D738C73473E}" type="presOf" srcId="{BE3115BA-DA63-457C-BB51-E8E9E01A402D}" destId="{FB1AC93F-F76A-488E-9375-C1C3198B6ABA}" srcOrd="0" destOrd="0" presId="urn:microsoft.com/office/officeart/2005/8/layout/vList2"/>
    <dgm:cxn modelId="{85DF2621-3C14-433E-A0BE-857F87E62A63}" srcId="{B4829514-0C11-4172-B8B4-AE23A0D3832D}" destId="{533C4A96-D3C1-4997-8C64-6F0D3A971965}" srcOrd="0" destOrd="0" parTransId="{7D4873AF-AD5B-4224-A4B8-53A9597402C1}" sibTransId="{647B2484-DB1D-4F6A-BD29-2D5772369440}"/>
    <dgm:cxn modelId="{31AE07D6-AF3B-4BE5-9326-DA8496A30588}" srcId="{38D2EC79-F79A-40E2-AB74-DC35E07A2369}" destId="{B5AC6811-633C-4CCA-A850-1A32A218B67E}" srcOrd="0" destOrd="0" parTransId="{95918C2E-FDE9-4A0C-BED9-9F0B8BEA8966}" sibTransId="{55BDF2F3-F97D-4EC2-B2BE-BFDC4C90E378}"/>
    <dgm:cxn modelId="{863EA038-EDCD-4EA2-B39C-E83D4A1BA62A}" type="presOf" srcId="{B5AC6811-633C-4CCA-A850-1A32A218B67E}" destId="{FE98CEF5-1105-4E20-81AF-A75C270DF8B4}" srcOrd="0" destOrd="0" presId="urn:microsoft.com/office/officeart/2005/8/layout/vList2"/>
    <dgm:cxn modelId="{3308FFB0-1F1B-4E0E-A50E-ECCA78A1F13E}" type="presOf" srcId="{653FE677-F1F1-4EC2-8C64-48B447990E3E}" destId="{642F38C7-B273-4B41-8227-B44418FC38FE}" srcOrd="0" destOrd="0" presId="urn:microsoft.com/office/officeart/2005/8/layout/vList2"/>
    <dgm:cxn modelId="{E2AEE218-22E8-4E0B-9BCC-C46A99FE04EC}" type="presOf" srcId="{533C4A96-D3C1-4997-8C64-6F0D3A971965}" destId="{A3467F77-025C-4220-87AC-97F602FB798E}" srcOrd="0" destOrd="0" presId="urn:microsoft.com/office/officeart/2005/8/layout/vList2"/>
    <dgm:cxn modelId="{61BD8F53-C29A-4FE7-976B-77B8DA99DCAE}" type="presParOf" srcId="{DF5639AA-C6F2-4BC9-84C4-36643203654D}" destId="{FE98CEF5-1105-4E20-81AF-A75C270DF8B4}" srcOrd="0" destOrd="0" presId="urn:microsoft.com/office/officeart/2005/8/layout/vList2"/>
    <dgm:cxn modelId="{A5973F2D-7C20-4B10-A810-54BB41FA6355}" type="presParOf" srcId="{DF5639AA-C6F2-4BC9-84C4-36643203654D}" destId="{14E0D330-D2DA-4C27-9989-3508F7C9C29C}" srcOrd="1" destOrd="0" presId="urn:microsoft.com/office/officeart/2005/8/layout/vList2"/>
    <dgm:cxn modelId="{1720704E-5FB5-4994-B465-1479C90448C4}" type="presParOf" srcId="{DF5639AA-C6F2-4BC9-84C4-36643203654D}" destId="{59463CF9-9906-494B-92B3-E6F15CAE99E9}" srcOrd="2" destOrd="0" presId="urn:microsoft.com/office/officeart/2005/8/layout/vList2"/>
    <dgm:cxn modelId="{D4CEB2A6-3B9F-4719-BB42-6E70D7690058}" type="presParOf" srcId="{DF5639AA-C6F2-4BC9-84C4-36643203654D}" destId="{A3467F77-025C-4220-87AC-97F602FB798E}" srcOrd="3" destOrd="0" presId="urn:microsoft.com/office/officeart/2005/8/layout/vList2"/>
    <dgm:cxn modelId="{FEB7B0D2-79B8-482A-8639-92369FBD245E}" type="presParOf" srcId="{DF5639AA-C6F2-4BC9-84C4-36643203654D}" destId="{70F6EF29-3D01-4440-9EF4-51155A85662A}" srcOrd="4" destOrd="0" presId="urn:microsoft.com/office/officeart/2005/8/layout/vList2"/>
    <dgm:cxn modelId="{C78429DC-145C-40AF-8748-FF43723A2152}" type="presParOf" srcId="{DF5639AA-C6F2-4BC9-84C4-36643203654D}" destId="{FB1AC93F-F76A-488E-9375-C1C3198B6ABA}" srcOrd="5" destOrd="0" presId="urn:microsoft.com/office/officeart/2005/8/layout/vList2"/>
    <dgm:cxn modelId="{0064B88A-9AFA-47AA-A783-394E83D10EBD}" type="presParOf" srcId="{DF5639AA-C6F2-4BC9-84C4-36643203654D}" destId="{642F38C7-B273-4B41-8227-B44418FC38F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492CF6-98EB-401A-A59F-E3D335005516}" type="doc">
      <dgm:prSet loTypeId="urn:microsoft.com/office/officeart/2005/8/layout/arrow3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01860C6-A347-4586-9B1B-C4F180D56783}">
      <dgm:prSet phldrT="[Text]" custT="1"/>
      <dgm:spPr/>
      <dgm:t>
        <a:bodyPr/>
        <a:lstStyle/>
        <a:p>
          <a:r>
            <a:rPr lang="cs-CZ" sz="1050" dirty="0" smtClean="0">
              <a:solidFill>
                <a:srgbClr val="FF0000"/>
              </a:solidFill>
            </a:rPr>
            <a:t>  </a:t>
          </a:r>
          <a:endParaRPr lang="cs-CZ" sz="1200" dirty="0">
            <a:solidFill>
              <a:srgbClr val="FF0000"/>
            </a:solidFill>
          </a:endParaRPr>
        </a:p>
      </dgm:t>
    </dgm:pt>
    <dgm:pt modelId="{867F4A0A-4745-476F-B3D1-A5DEF41E9115}" type="parTrans" cxnId="{AF8DBCCE-BE92-466A-A454-183E91815A73}">
      <dgm:prSet/>
      <dgm:spPr/>
      <dgm:t>
        <a:bodyPr/>
        <a:lstStyle/>
        <a:p>
          <a:endParaRPr lang="cs-CZ"/>
        </a:p>
      </dgm:t>
    </dgm:pt>
    <dgm:pt modelId="{6D1AC7BE-4E5E-4AEE-A7C8-F5863A846B74}" type="sibTrans" cxnId="{AF8DBCCE-BE92-466A-A454-183E91815A73}">
      <dgm:prSet/>
      <dgm:spPr/>
      <dgm:t>
        <a:bodyPr/>
        <a:lstStyle/>
        <a:p>
          <a:endParaRPr lang="cs-CZ"/>
        </a:p>
      </dgm:t>
    </dgm:pt>
    <dgm:pt modelId="{8D0EFD97-6B83-49FB-B379-55A4BDCAB669}">
      <dgm:prSet phldrT="[Text]"/>
      <dgm:spPr/>
      <dgm:t>
        <a:bodyPr/>
        <a:lstStyle/>
        <a:p>
          <a:r>
            <a:rPr lang="cs-CZ" dirty="0" smtClean="0"/>
            <a:t> </a:t>
          </a:r>
          <a:endParaRPr lang="cs-CZ" dirty="0"/>
        </a:p>
      </dgm:t>
    </dgm:pt>
    <dgm:pt modelId="{15A71096-BE80-4D92-81C3-97171D8E92DC}" type="parTrans" cxnId="{945BEE2C-46A8-45CA-B9B5-0E58C3DB63AF}">
      <dgm:prSet/>
      <dgm:spPr/>
      <dgm:t>
        <a:bodyPr/>
        <a:lstStyle/>
        <a:p>
          <a:endParaRPr lang="cs-CZ"/>
        </a:p>
      </dgm:t>
    </dgm:pt>
    <dgm:pt modelId="{EA400A6F-0D7B-4281-A9F0-FC52BF4343C1}" type="sibTrans" cxnId="{945BEE2C-46A8-45CA-B9B5-0E58C3DB63AF}">
      <dgm:prSet/>
      <dgm:spPr/>
      <dgm:t>
        <a:bodyPr/>
        <a:lstStyle/>
        <a:p>
          <a:endParaRPr lang="cs-CZ"/>
        </a:p>
      </dgm:t>
    </dgm:pt>
    <dgm:pt modelId="{5A515813-F396-4986-B382-257E196D8B31}" type="pres">
      <dgm:prSet presAssocID="{83492CF6-98EB-401A-A59F-E3D335005516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23DD0BA-6A84-4A26-BBFE-CBBA91602CDD}" type="pres">
      <dgm:prSet presAssocID="{83492CF6-98EB-401A-A59F-E3D335005516}" presName="divider" presStyleLbl="fgShp" presStyleIdx="0" presStyleCnt="1"/>
      <dgm:spPr/>
    </dgm:pt>
    <dgm:pt modelId="{35BA38AC-03D5-465D-A7E2-D8F74EFAEC51}" type="pres">
      <dgm:prSet presAssocID="{401860C6-A347-4586-9B1B-C4F180D56783}" presName="downArrow" presStyleLbl="node1" presStyleIdx="0" presStyleCnt="2"/>
      <dgm:spPr/>
    </dgm:pt>
    <dgm:pt modelId="{E8577D9A-4BEC-4D2B-BEC2-5995A40EB28A}" type="pres">
      <dgm:prSet presAssocID="{401860C6-A347-4586-9B1B-C4F180D56783}" presName="downArrowText" presStyleLbl="revTx" presStyleIdx="0" presStyleCnt="2" custScaleX="245079" custScaleY="6897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80C70FC-80B5-4EDB-9CF0-29B6F3E103AB}" type="pres">
      <dgm:prSet presAssocID="{8D0EFD97-6B83-49FB-B379-55A4BDCAB669}" presName="upArrow" presStyleLbl="node1" presStyleIdx="1" presStyleCnt="2"/>
      <dgm:spPr/>
    </dgm:pt>
    <dgm:pt modelId="{012C7569-0EED-4ED1-A4E1-6BC7E0E9525F}" type="pres">
      <dgm:prSet presAssocID="{8D0EFD97-6B83-49FB-B379-55A4BDCAB669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F8DBCCE-BE92-466A-A454-183E91815A73}" srcId="{83492CF6-98EB-401A-A59F-E3D335005516}" destId="{401860C6-A347-4586-9B1B-C4F180D56783}" srcOrd="0" destOrd="0" parTransId="{867F4A0A-4745-476F-B3D1-A5DEF41E9115}" sibTransId="{6D1AC7BE-4E5E-4AEE-A7C8-F5863A846B74}"/>
    <dgm:cxn modelId="{945BEE2C-46A8-45CA-B9B5-0E58C3DB63AF}" srcId="{83492CF6-98EB-401A-A59F-E3D335005516}" destId="{8D0EFD97-6B83-49FB-B379-55A4BDCAB669}" srcOrd="1" destOrd="0" parTransId="{15A71096-BE80-4D92-81C3-97171D8E92DC}" sibTransId="{EA400A6F-0D7B-4281-A9F0-FC52BF4343C1}"/>
    <dgm:cxn modelId="{88D6CB9B-AAF7-4DA6-83B3-98B22776C362}" type="presOf" srcId="{83492CF6-98EB-401A-A59F-E3D335005516}" destId="{5A515813-F396-4986-B382-257E196D8B31}" srcOrd="0" destOrd="0" presId="urn:microsoft.com/office/officeart/2005/8/layout/arrow3"/>
    <dgm:cxn modelId="{AC3543A7-9EBC-440C-B85B-5C3C9BF614AD}" type="presOf" srcId="{8D0EFD97-6B83-49FB-B379-55A4BDCAB669}" destId="{012C7569-0EED-4ED1-A4E1-6BC7E0E9525F}" srcOrd="0" destOrd="0" presId="urn:microsoft.com/office/officeart/2005/8/layout/arrow3"/>
    <dgm:cxn modelId="{E12755AC-E95B-4779-8E9D-F5C3FD34AF7D}" type="presOf" srcId="{401860C6-A347-4586-9B1B-C4F180D56783}" destId="{E8577D9A-4BEC-4D2B-BEC2-5995A40EB28A}" srcOrd="0" destOrd="0" presId="urn:microsoft.com/office/officeart/2005/8/layout/arrow3"/>
    <dgm:cxn modelId="{B783F9F7-5E23-4F78-BF86-76DE9663398A}" type="presParOf" srcId="{5A515813-F396-4986-B382-257E196D8B31}" destId="{923DD0BA-6A84-4A26-BBFE-CBBA91602CDD}" srcOrd="0" destOrd="0" presId="urn:microsoft.com/office/officeart/2005/8/layout/arrow3"/>
    <dgm:cxn modelId="{CB88436A-DA8B-48A7-A03B-479830457114}" type="presParOf" srcId="{5A515813-F396-4986-B382-257E196D8B31}" destId="{35BA38AC-03D5-465D-A7E2-D8F74EFAEC51}" srcOrd="1" destOrd="0" presId="urn:microsoft.com/office/officeart/2005/8/layout/arrow3"/>
    <dgm:cxn modelId="{66CB2481-32F1-4B75-9C3F-9DCA6ED2C353}" type="presParOf" srcId="{5A515813-F396-4986-B382-257E196D8B31}" destId="{E8577D9A-4BEC-4D2B-BEC2-5995A40EB28A}" srcOrd="2" destOrd="0" presId="urn:microsoft.com/office/officeart/2005/8/layout/arrow3"/>
    <dgm:cxn modelId="{35C6B226-1118-44DB-AF74-812C7A0755B2}" type="presParOf" srcId="{5A515813-F396-4986-B382-257E196D8B31}" destId="{480C70FC-80B5-4EDB-9CF0-29B6F3E103AB}" srcOrd="3" destOrd="0" presId="urn:microsoft.com/office/officeart/2005/8/layout/arrow3"/>
    <dgm:cxn modelId="{6024B068-4CF7-4246-A58A-153BBBC7B337}" type="presParOf" srcId="{5A515813-F396-4986-B382-257E196D8B31}" destId="{012C7569-0EED-4ED1-A4E1-6BC7E0E9525F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B9FBA91-C3C1-43D4-A4EA-421489FDD4CB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9804232F-423A-4CC1-8912-DA5CC2A47D1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cs-CZ" sz="1800" b="1" dirty="0" smtClean="0">
              <a:solidFill>
                <a:srgbClr val="FF0000"/>
              </a:solidFill>
            </a:rPr>
            <a:t>(deprese)</a:t>
          </a:r>
          <a:endParaRPr lang="cs-CZ" sz="1000" b="1" dirty="0">
            <a:solidFill>
              <a:srgbClr val="FF0000"/>
            </a:solidFill>
          </a:endParaRPr>
        </a:p>
      </dgm:t>
    </dgm:pt>
    <dgm:pt modelId="{8DECEC0C-8765-4547-9C68-6E10BA44AAF9}" type="parTrans" cxnId="{4C483B45-3FA5-4CAE-A00A-C37F28F33B8B}">
      <dgm:prSet/>
      <dgm:spPr/>
      <dgm:t>
        <a:bodyPr/>
        <a:lstStyle/>
        <a:p>
          <a:endParaRPr lang="cs-CZ"/>
        </a:p>
      </dgm:t>
    </dgm:pt>
    <dgm:pt modelId="{7F8F7460-1F7C-476F-9498-F5D0B03BACF7}" type="sibTrans" cxnId="{4C483B45-3FA5-4CAE-A00A-C37F28F33B8B}">
      <dgm:prSet/>
      <dgm:spPr/>
      <dgm:t>
        <a:bodyPr/>
        <a:lstStyle/>
        <a:p>
          <a:endParaRPr lang="cs-CZ"/>
        </a:p>
      </dgm:t>
    </dgm:pt>
    <dgm:pt modelId="{5A1DB72F-D9E4-4A63-BF9B-ACA01DD4AFA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cs-CZ" sz="2400" b="1" dirty="0" smtClean="0">
              <a:solidFill>
                <a:srgbClr val="FF0000"/>
              </a:solidFill>
            </a:rPr>
            <a:t>burnout</a:t>
          </a:r>
          <a:endParaRPr lang="cs-CZ" sz="1200" b="1" dirty="0">
            <a:solidFill>
              <a:srgbClr val="FF0000"/>
            </a:solidFill>
          </a:endParaRPr>
        </a:p>
      </dgm:t>
    </dgm:pt>
    <dgm:pt modelId="{20A07D90-E416-470D-85F6-A51011FDDD28}" type="parTrans" cxnId="{58F398DD-33D8-4C0D-A959-390F2DDFD765}">
      <dgm:prSet/>
      <dgm:spPr/>
      <dgm:t>
        <a:bodyPr/>
        <a:lstStyle/>
        <a:p>
          <a:endParaRPr lang="cs-CZ"/>
        </a:p>
      </dgm:t>
    </dgm:pt>
    <dgm:pt modelId="{29D3F81F-1998-423C-B15A-00BBF6AEEAC1}" type="sibTrans" cxnId="{58F398DD-33D8-4C0D-A959-390F2DDFD765}">
      <dgm:prSet/>
      <dgm:spPr/>
      <dgm:t>
        <a:bodyPr/>
        <a:lstStyle/>
        <a:p>
          <a:endParaRPr lang="cs-CZ"/>
        </a:p>
      </dgm:t>
    </dgm:pt>
    <dgm:pt modelId="{B51CABF2-B80B-49E2-A6E1-2EFEA8F30A1A}" type="pres">
      <dgm:prSet presAssocID="{CB9FBA91-C3C1-43D4-A4EA-421489FDD4C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AC359D9-1367-4DCE-B0BF-8D93F975C00B}" type="pres">
      <dgm:prSet presAssocID="{9804232F-423A-4CC1-8912-DA5CC2A47D16}" presName="gear1" presStyleLbl="node1" presStyleIdx="0" presStyleCnt="2" custAng="1535641" custScaleX="159917" custScaleY="163624" custLinFactNeighborX="50956" custLinFactNeighborY="-399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E3BE84-D1CE-4273-AA1B-FDD6525E9127}" type="pres">
      <dgm:prSet presAssocID="{9804232F-423A-4CC1-8912-DA5CC2A47D16}" presName="gear1srcNode" presStyleLbl="node1" presStyleIdx="0" presStyleCnt="2"/>
      <dgm:spPr/>
      <dgm:t>
        <a:bodyPr/>
        <a:lstStyle/>
        <a:p>
          <a:endParaRPr lang="cs-CZ"/>
        </a:p>
      </dgm:t>
    </dgm:pt>
    <dgm:pt modelId="{8144C609-E7DC-4331-801C-BECAB08AFCFC}" type="pres">
      <dgm:prSet presAssocID="{9804232F-423A-4CC1-8912-DA5CC2A47D16}" presName="gear1dstNode" presStyleLbl="node1" presStyleIdx="0" presStyleCnt="2"/>
      <dgm:spPr/>
      <dgm:t>
        <a:bodyPr/>
        <a:lstStyle/>
        <a:p>
          <a:endParaRPr lang="cs-CZ"/>
        </a:p>
      </dgm:t>
    </dgm:pt>
    <dgm:pt modelId="{9887DC9A-D5C1-4C75-AE0B-B3DEBAEF8C10}" type="pres">
      <dgm:prSet presAssocID="{5A1DB72F-D9E4-4A63-BF9B-ACA01DD4AFA6}" presName="gear2" presStyleLbl="node1" presStyleIdx="1" presStyleCnt="2" custAng="20684366" custScaleX="248513" custScaleY="210554" custLinFactNeighborX="-52936" custLinFactNeighborY="-36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A931EDA-3FF9-47B1-B7EC-3F4F1902B27E}" type="pres">
      <dgm:prSet presAssocID="{5A1DB72F-D9E4-4A63-BF9B-ACA01DD4AFA6}" presName="gear2srcNode" presStyleLbl="node1" presStyleIdx="1" presStyleCnt="2"/>
      <dgm:spPr/>
      <dgm:t>
        <a:bodyPr/>
        <a:lstStyle/>
        <a:p>
          <a:endParaRPr lang="cs-CZ"/>
        </a:p>
      </dgm:t>
    </dgm:pt>
    <dgm:pt modelId="{BC57CEF0-4620-48ED-9519-A04473116AF8}" type="pres">
      <dgm:prSet presAssocID="{5A1DB72F-D9E4-4A63-BF9B-ACA01DD4AFA6}" presName="gear2dstNode" presStyleLbl="node1" presStyleIdx="1" presStyleCnt="2"/>
      <dgm:spPr/>
      <dgm:t>
        <a:bodyPr/>
        <a:lstStyle/>
        <a:p>
          <a:endParaRPr lang="cs-CZ"/>
        </a:p>
      </dgm:t>
    </dgm:pt>
    <dgm:pt modelId="{56C3890B-FCF1-4A8F-865E-29DC3A99341C}" type="pres">
      <dgm:prSet presAssocID="{7F8F7460-1F7C-476F-9498-F5D0B03BACF7}" presName="connector1" presStyleLbl="sibTrans2D1" presStyleIdx="0" presStyleCnt="2"/>
      <dgm:spPr/>
      <dgm:t>
        <a:bodyPr/>
        <a:lstStyle/>
        <a:p>
          <a:endParaRPr lang="cs-CZ"/>
        </a:p>
      </dgm:t>
    </dgm:pt>
    <dgm:pt modelId="{29D4D962-FD39-4503-A5EA-718F4B211047}" type="pres">
      <dgm:prSet presAssocID="{29D3F81F-1998-423C-B15A-00BBF6AEEAC1}" presName="connector2" presStyleLbl="sibTrans2D1" presStyleIdx="1" presStyleCnt="2"/>
      <dgm:spPr/>
      <dgm:t>
        <a:bodyPr/>
        <a:lstStyle/>
        <a:p>
          <a:endParaRPr lang="cs-CZ"/>
        </a:p>
      </dgm:t>
    </dgm:pt>
  </dgm:ptLst>
  <dgm:cxnLst>
    <dgm:cxn modelId="{4C483B45-3FA5-4CAE-A00A-C37F28F33B8B}" srcId="{CB9FBA91-C3C1-43D4-A4EA-421489FDD4CB}" destId="{9804232F-423A-4CC1-8912-DA5CC2A47D16}" srcOrd="0" destOrd="0" parTransId="{8DECEC0C-8765-4547-9C68-6E10BA44AAF9}" sibTransId="{7F8F7460-1F7C-476F-9498-F5D0B03BACF7}"/>
    <dgm:cxn modelId="{5E3C0486-DA5B-4177-AEAD-1646165E973E}" type="presOf" srcId="{7F8F7460-1F7C-476F-9498-F5D0B03BACF7}" destId="{56C3890B-FCF1-4A8F-865E-29DC3A99341C}" srcOrd="0" destOrd="0" presId="urn:microsoft.com/office/officeart/2005/8/layout/gear1"/>
    <dgm:cxn modelId="{D50049AF-D24B-4DCD-947F-A132C8B382B1}" type="presOf" srcId="{CB9FBA91-C3C1-43D4-A4EA-421489FDD4CB}" destId="{B51CABF2-B80B-49E2-A6E1-2EFEA8F30A1A}" srcOrd="0" destOrd="0" presId="urn:microsoft.com/office/officeart/2005/8/layout/gear1"/>
    <dgm:cxn modelId="{B458D977-D7A7-4116-B84F-5B7C6D1656A7}" type="presOf" srcId="{5A1DB72F-D9E4-4A63-BF9B-ACA01DD4AFA6}" destId="{9887DC9A-D5C1-4C75-AE0B-B3DEBAEF8C10}" srcOrd="0" destOrd="0" presId="urn:microsoft.com/office/officeart/2005/8/layout/gear1"/>
    <dgm:cxn modelId="{771D1201-5ECF-4513-818D-2A558057A0A3}" type="presOf" srcId="{9804232F-423A-4CC1-8912-DA5CC2A47D16}" destId="{D0E3BE84-D1CE-4273-AA1B-FDD6525E9127}" srcOrd="1" destOrd="0" presId="urn:microsoft.com/office/officeart/2005/8/layout/gear1"/>
    <dgm:cxn modelId="{BC948E7B-A923-4DC6-B56B-5EDBF7C9FAA5}" type="presOf" srcId="{5A1DB72F-D9E4-4A63-BF9B-ACA01DD4AFA6}" destId="{BC57CEF0-4620-48ED-9519-A04473116AF8}" srcOrd="2" destOrd="0" presId="urn:microsoft.com/office/officeart/2005/8/layout/gear1"/>
    <dgm:cxn modelId="{C2B325CD-A2BE-41C5-9598-94B3E1220244}" type="presOf" srcId="{9804232F-423A-4CC1-8912-DA5CC2A47D16}" destId="{3AC359D9-1367-4DCE-B0BF-8D93F975C00B}" srcOrd="0" destOrd="0" presId="urn:microsoft.com/office/officeart/2005/8/layout/gear1"/>
    <dgm:cxn modelId="{620C2C61-8FFC-4611-9ACC-3FAA9E2B535E}" type="presOf" srcId="{9804232F-423A-4CC1-8912-DA5CC2A47D16}" destId="{8144C609-E7DC-4331-801C-BECAB08AFCFC}" srcOrd="2" destOrd="0" presId="urn:microsoft.com/office/officeart/2005/8/layout/gear1"/>
    <dgm:cxn modelId="{58F398DD-33D8-4C0D-A959-390F2DDFD765}" srcId="{CB9FBA91-C3C1-43D4-A4EA-421489FDD4CB}" destId="{5A1DB72F-D9E4-4A63-BF9B-ACA01DD4AFA6}" srcOrd="1" destOrd="0" parTransId="{20A07D90-E416-470D-85F6-A51011FDDD28}" sibTransId="{29D3F81F-1998-423C-B15A-00BBF6AEEAC1}"/>
    <dgm:cxn modelId="{CA8F19F2-0750-4CB6-8729-C1B097802346}" type="presOf" srcId="{29D3F81F-1998-423C-B15A-00BBF6AEEAC1}" destId="{29D4D962-FD39-4503-A5EA-718F4B211047}" srcOrd="0" destOrd="0" presId="urn:microsoft.com/office/officeart/2005/8/layout/gear1"/>
    <dgm:cxn modelId="{60E1DD7C-C3D7-4F2E-AA43-F80F22C98575}" type="presOf" srcId="{5A1DB72F-D9E4-4A63-BF9B-ACA01DD4AFA6}" destId="{8A931EDA-3FF9-47B1-B7EC-3F4F1902B27E}" srcOrd="1" destOrd="0" presId="urn:microsoft.com/office/officeart/2005/8/layout/gear1"/>
    <dgm:cxn modelId="{24ED091A-42B1-44F4-8DF5-F2236BB1785C}" type="presParOf" srcId="{B51CABF2-B80B-49E2-A6E1-2EFEA8F30A1A}" destId="{3AC359D9-1367-4DCE-B0BF-8D93F975C00B}" srcOrd="0" destOrd="0" presId="urn:microsoft.com/office/officeart/2005/8/layout/gear1"/>
    <dgm:cxn modelId="{247C2EDA-918A-4285-B3F7-B06F631DEC70}" type="presParOf" srcId="{B51CABF2-B80B-49E2-A6E1-2EFEA8F30A1A}" destId="{D0E3BE84-D1CE-4273-AA1B-FDD6525E9127}" srcOrd="1" destOrd="0" presId="urn:microsoft.com/office/officeart/2005/8/layout/gear1"/>
    <dgm:cxn modelId="{9AA339D3-F48B-4E2F-8419-66ECF68625A9}" type="presParOf" srcId="{B51CABF2-B80B-49E2-A6E1-2EFEA8F30A1A}" destId="{8144C609-E7DC-4331-801C-BECAB08AFCFC}" srcOrd="2" destOrd="0" presId="urn:microsoft.com/office/officeart/2005/8/layout/gear1"/>
    <dgm:cxn modelId="{B094F422-57EF-4CCE-B8AE-21CAAA884A3B}" type="presParOf" srcId="{B51CABF2-B80B-49E2-A6E1-2EFEA8F30A1A}" destId="{9887DC9A-D5C1-4C75-AE0B-B3DEBAEF8C10}" srcOrd="3" destOrd="0" presId="urn:microsoft.com/office/officeart/2005/8/layout/gear1"/>
    <dgm:cxn modelId="{B2750364-F6D2-49EB-8697-F0005B17881B}" type="presParOf" srcId="{B51CABF2-B80B-49E2-A6E1-2EFEA8F30A1A}" destId="{8A931EDA-3FF9-47B1-B7EC-3F4F1902B27E}" srcOrd="4" destOrd="0" presId="urn:microsoft.com/office/officeart/2005/8/layout/gear1"/>
    <dgm:cxn modelId="{95902735-5995-4E8A-BD0A-AE2755877874}" type="presParOf" srcId="{B51CABF2-B80B-49E2-A6E1-2EFEA8F30A1A}" destId="{BC57CEF0-4620-48ED-9519-A04473116AF8}" srcOrd="5" destOrd="0" presId="urn:microsoft.com/office/officeart/2005/8/layout/gear1"/>
    <dgm:cxn modelId="{E7A0A1A3-43C7-4D55-8F5A-3A4F1EAC30D3}" type="presParOf" srcId="{B51CABF2-B80B-49E2-A6E1-2EFEA8F30A1A}" destId="{56C3890B-FCF1-4A8F-865E-29DC3A99341C}" srcOrd="6" destOrd="0" presId="urn:microsoft.com/office/officeart/2005/8/layout/gear1"/>
    <dgm:cxn modelId="{92DBB5E5-46FD-4255-8EAA-59589C9D709F}" type="presParOf" srcId="{B51CABF2-B80B-49E2-A6E1-2EFEA8F30A1A}" destId="{29D4D962-FD39-4503-A5EA-718F4B211047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2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0D557B-1312-4BD8-86FF-65221D734C1A}">
      <dsp:nvSpPr>
        <dsp:cNvPr id="0" name=""/>
        <dsp:cNvSpPr/>
      </dsp:nvSpPr>
      <dsp:spPr>
        <a:xfrm>
          <a:off x="189596" y="792"/>
          <a:ext cx="1466635" cy="8799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rgbClr val="F2FDF7"/>
              </a:solidFill>
            </a:rPr>
            <a:t>Pracovní požadavky</a:t>
          </a:r>
          <a:endParaRPr lang="cs-CZ" sz="1800" kern="1200" dirty="0">
            <a:solidFill>
              <a:srgbClr val="F2FDF7"/>
            </a:solidFill>
          </a:endParaRPr>
        </a:p>
      </dsp:txBody>
      <dsp:txXfrm>
        <a:off x="189596" y="792"/>
        <a:ext cx="1466635" cy="879981"/>
      </dsp:txXfrm>
    </dsp:sp>
    <dsp:sp modelId="{CE80F4BB-CE4F-47CD-80EF-B8ACE587B892}">
      <dsp:nvSpPr>
        <dsp:cNvPr id="0" name=""/>
        <dsp:cNvSpPr/>
      </dsp:nvSpPr>
      <dsp:spPr>
        <a:xfrm>
          <a:off x="216700" y="1027889"/>
          <a:ext cx="1466635" cy="8799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Pracovní zdroje</a:t>
          </a:r>
          <a:endParaRPr lang="cs-CZ" sz="1800" kern="1200" dirty="0"/>
        </a:p>
      </dsp:txBody>
      <dsp:txXfrm>
        <a:off x="216700" y="1027889"/>
        <a:ext cx="1466635" cy="879981"/>
      </dsp:txXfrm>
    </dsp:sp>
    <dsp:sp modelId="{8E880C45-D602-449D-BD15-55833CE9E08C}">
      <dsp:nvSpPr>
        <dsp:cNvPr id="0" name=""/>
        <dsp:cNvSpPr/>
      </dsp:nvSpPr>
      <dsp:spPr>
        <a:xfrm>
          <a:off x="2781836" y="1028229"/>
          <a:ext cx="1466635" cy="8799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Individuální cíle  a aspirace</a:t>
          </a:r>
          <a:endParaRPr lang="cs-CZ" sz="1800" kern="1200" dirty="0"/>
        </a:p>
      </dsp:txBody>
      <dsp:txXfrm>
        <a:off x="2781836" y="1028229"/>
        <a:ext cx="1466635" cy="879981"/>
      </dsp:txXfrm>
    </dsp:sp>
    <dsp:sp modelId="{C6A7A345-AE7D-4C0C-8B0A-8E304BFE1F8A}">
      <dsp:nvSpPr>
        <dsp:cNvPr id="0" name=""/>
        <dsp:cNvSpPr/>
      </dsp:nvSpPr>
      <dsp:spPr>
        <a:xfrm>
          <a:off x="2781836" y="48502"/>
          <a:ext cx="1466635" cy="8799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Individuální znalosti a schopnosti</a:t>
          </a:r>
          <a:endParaRPr lang="cs-CZ" sz="1800" kern="1200" dirty="0"/>
        </a:p>
      </dsp:txBody>
      <dsp:txXfrm>
        <a:off x="2781836" y="48502"/>
        <a:ext cx="1466635" cy="87998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B61E6F9-3036-4726-B02E-F73989B25E89}">
      <dsp:nvSpPr>
        <dsp:cNvPr id="0" name=""/>
        <dsp:cNvSpPr/>
      </dsp:nvSpPr>
      <dsp:spPr>
        <a:xfrm rot="5400000">
          <a:off x="25414" y="1646544"/>
          <a:ext cx="1475460" cy="590184"/>
        </a:xfrm>
        <a:prstGeom prst="chevron">
          <a:avLst/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konflikt</a:t>
          </a:r>
          <a:endParaRPr lang="cs-CZ" sz="1500" kern="1200" dirty="0"/>
        </a:p>
      </dsp:txBody>
      <dsp:txXfrm rot="5400000">
        <a:off x="25414" y="1646544"/>
        <a:ext cx="1475460" cy="590184"/>
      </dsp:txXfrm>
    </dsp:sp>
    <dsp:sp modelId="{DC2773BC-6EBB-4C15-9FB9-710E5D34A080}">
      <dsp:nvSpPr>
        <dsp:cNvPr id="0" name=""/>
        <dsp:cNvSpPr/>
      </dsp:nvSpPr>
      <dsp:spPr>
        <a:xfrm rot="5400000">
          <a:off x="25411" y="2943393"/>
          <a:ext cx="1475460" cy="590184"/>
        </a:xfrm>
        <a:prstGeom prst="chevron">
          <a:avLst/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nesoulad</a:t>
          </a:r>
          <a:endParaRPr lang="cs-CZ" sz="1500" kern="1200" dirty="0"/>
        </a:p>
      </dsp:txBody>
      <dsp:txXfrm rot="5400000">
        <a:off x="25411" y="2943393"/>
        <a:ext cx="1475460" cy="59018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98CEF5-1105-4E20-81AF-A75C270DF8B4}">
      <dsp:nvSpPr>
        <dsp:cNvPr id="0" name=""/>
        <dsp:cNvSpPr/>
      </dsp:nvSpPr>
      <dsp:spPr>
        <a:xfrm>
          <a:off x="0" y="200533"/>
          <a:ext cx="5760640" cy="449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 val="52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rgbClr val="F2FDF7"/>
              </a:solidFill>
            </a:rPr>
            <a:t>Úsilí k redukování konfliktu a  zvládání situace  </a:t>
          </a:r>
        </a:p>
      </dsp:txBody>
      <dsp:txXfrm>
        <a:off x="0" y="200533"/>
        <a:ext cx="5760640" cy="449280"/>
      </dsp:txXfrm>
    </dsp:sp>
    <dsp:sp modelId="{14E0D330-D2DA-4C27-9989-3508F7C9C29C}">
      <dsp:nvSpPr>
        <dsp:cNvPr id="0" name=""/>
        <dsp:cNvSpPr/>
      </dsp:nvSpPr>
      <dsp:spPr>
        <a:xfrm>
          <a:off x="1858987" y="639537"/>
          <a:ext cx="2067896" cy="5012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90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 dirty="0" smtClean="0">
              <a:solidFill>
                <a:srgbClr val="C00000"/>
              </a:solidFill>
            </a:rPr>
            <a:t>stres</a:t>
          </a:r>
          <a:endParaRPr lang="cs-CZ" sz="1800" b="1" kern="1200" dirty="0">
            <a:solidFill>
              <a:srgbClr val="C00000"/>
            </a:solidFill>
          </a:endParaRPr>
        </a:p>
      </dsp:txBody>
      <dsp:txXfrm>
        <a:off x="1858987" y="639537"/>
        <a:ext cx="2067896" cy="501215"/>
      </dsp:txXfrm>
    </dsp:sp>
    <dsp:sp modelId="{59463CF9-9906-494B-92B3-E6F15CAE99E9}">
      <dsp:nvSpPr>
        <dsp:cNvPr id="0" name=""/>
        <dsp:cNvSpPr/>
      </dsp:nvSpPr>
      <dsp:spPr>
        <a:xfrm>
          <a:off x="0" y="950695"/>
          <a:ext cx="5760640" cy="353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 val="7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rgbClr val="F2FDF7"/>
              </a:solidFill>
            </a:rPr>
            <a:t>Neschopnost zvládnout situaci nebo se s ní vyrovnat</a:t>
          </a:r>
          <a:endParaRPr lang="cs-CZ" sz="1800" kern="1200" dirty="0">
            <a:solidFill>
              <a:srgbClr val="F2FDF7"/>
            </a:solidFill>
          </a:endParaRPr>
        </a:p>
      </dsp:txBody>
      <dsp:txXfrm>
        <a:off x="0" y="950695"/>
        <a:ext cx="5760640" cy="353816"/>
      </dsp:txXfrm>
    </dsp:sp>
    <dsp:sp modelId="{A3467F77-025C-4220-87AC-97F602FB798E}">
      <dsp:nvSpPr>
        <dsp:cNvPr id="0" name=""/>
        <dsp:cNvSpPr/>
      </dsp:nvSpPr>
      <dsp:spPr>
        <a:xfrm>
          <a:off x="1859966" y="1306169"/>
          <a:ext cx="2608244" cy="4176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90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 dirty="0" err="1" smtClean="0">
              <a:solidFill>
                <a:srgbClr val="C00000"/>
              </a:solidFill>
            </a:rPr>
            <a:t>vyčerpanost</a:t>
          </a:r>
          <a:r>
            <a:rPr lang="cs-CZ" sz="1800" b="1" kern="1200" dirty="0" err="1" smtClean="0">
              <a:solidFill>
                <a:srgbClr val="F2FDF7"/>
              </a:solidFill>
            </a:rPr>
            <a:t>t</a:t>
          </a:r>
          <a:endParaRPr lang="cs-CZ" sz="1800" kern="1200" dirty="0">
            <a:solidFill>
              <a:srgbClr val="F2FDF7"/>
            </a:solidFill>
          </a:endParaRPr>
        </a:p>
      </dsp:txBody>
      <dsp:txXfrm>
        <a:off x="1859966" y="1306169"/>
        <a:ext cx="2608244" cy="417677"/>
      </dsp:txXfrm>
    </dsp:sp>
    <dsp:sp modelId="{70F6EF29-3D01-4440-9EF4-51155A85662A}">
      <dsp:nvSpPr>
        <dsp:cNvPr id="0" name=""/>
        <dsp:cNvSpPr/>
      </dsp:nvSpPr>
      <dsp:spPr>
        <a:xfrm>
          <a:off x="0" y="1620850"/>
          <a:ext cx="5760640" cy="449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solidFill>
                <a:srgbClr val="F2FDF7"/>
              </a:solidFill>
            </a:rPr>
            <a:t>Ztráta radosti z práce, snižuje se kapacita jedince</a:t>
          </a:r>
          <a:endParaRPr lang="cs-CZ" sz="1800" b="1" kern="1200" dirty="0">
            <a:solidFill>
              <a:srgbClr val="F2FDF7"/>
            </a:solidFill>
          </a:endParaRPr>
        </a:p>
      </dsp:txBody>
      <dsp:txXfrm>
        <a:off x="0" y="1620850"/>
        <a:ext cx="5760640" cy="449280"/>
      </dsp:txXfrm>
    </dsp:sp>
    <dsp:sp modelId="{FB1AC93F-F76A-488E-9375-C1C3198B6ABA}">
      <dsp:nvSpPr>
        <dsp:cNvPr id="0" name=""/>
        <dsp:cNvSpPr/>
      </dsp:nvSpPr>
      <dsp:spPr>
        <a:xfrm>
          <a:off x="1858987" y="2120740"/>
          <a:ext cx="2093243" cy="436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90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800" b="1" kern="1200" dirty="0" smtClean="0">
              <a:solidFill>
                <a:srgbClr val="FF0000"/>
              </a:solidFill>
            </a:rPr>
            <a:t>cynizmus</a:t>
          </a:r>
          <a:endParaRPr lang="cs-CZ" sz="1800" b="1" kern="1200" dirty="0">
            <a:solidFill>
              <a:srgbClr val="FF0000"/>
            </a:solidFill>
          </a:endParaRPr>
        </a:p>
      </dsp:txBody>
      <dsp:txXfrm>
        <a:off x="1858987" y="2120740"/>
        <a:ext cx="2093243" cy="436075"/>
      </dsp:txXfrm>
    </dsp:sp>
    <dsp:sp modelId="{642F38C7-B273-4B41-8227-B44418FC38FE}">
      <dsp:nvSpPr>
        <dsp:cNvPr id="0" name=""/>
        <dsp:cNvSpPr/>
      </dsp:nvSpPr>
      <dsp:spPr>
        <a:xfrm>
          <a:off x="0" y="2473118"/>
          <a:ext cx="5760640" cy="449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solidFill>
                <a:srgbClr val="F2FDF7"/>
              </a:solidFill>
            </a:rPr>
            <a:t>Snížení efektivity práce, snížené sebevědomí</a:t>
          </a:r>
          <a:endParaRPr lang="cs-CZ" sz="1800" b="1" kern="1200" dirty="0">
            <a:solidFill>
              <a:srgbClr val="F2FDF7"/>
            </a:solidFill>
          </a:endParaRPr>
        </a:p>
      </dsp:txBody>
      <dsp:txXfrm>
        <a:off x="0" y="2473118"/>
        <a:ext cx="5760640" cy="4492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23DD0BA-6A84-4A26-BBFE-CBBA91602CDD}">
      <dsp:nvSpPr>
        <dsp:cNvPr id="0" name=""/>
        <dsp:cNvSpPr/>
      </dsp:nvSpPr>
      <dsp:spPr>
        <a:xfrm rot="21300000">
          <a:off x="5192" y="461766"/>
          <a:ext cx="1681802" cy="192591"/>
        </a:xfrm>
        <a:prstGeom prst="mathMin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35BA38AC-03D5-465D-A7E2-D8F74EFAEC51}">
      <dsp:nvSpPr>
        <dsp:cNvPr id="0" name=""/>
        <dsp:cNvSpPr/>
      </dsp:nvSpPr>
      <dsp:spPr>
        <a:xfrm>
          <a:off x="203062" y="55806"/>
          <a:ext cx="507656" cy="446449"/>
        </a:xfrm>
        <a:prstGeom prst="down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8577D9A-4BEC-4D2B-BEC2-5995A40EB28A}">
      <dsp:nvSpPr>
        <dsp:cNvPr id="0" name=""/>
        <dsp:cNvSpPr/>
      </dsp:nvSpPr>
      <dsp:spPr>
        <a:xfrm>
          <a:off x="504058" y="72727"/>
          <a:ext cx="1327103" cy="323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50" kern="1200" dirty="0" smtClean="0">
              <a:solidFill>
                <a:srgbClr val="FF0000"/>
              </a:solidFill>
            </a:rPr>
            <a:t>  </a:t>
          </a:r>
          <a:endParaRPr lang="cs-CZ" sz="1200" kern="1200" dirty="0">
            <a:solidFill>
              <a:srgbClr val="FF0000"/>
            </a:solidFill>
          </a:endParaRPr>
        </a:p>
      </dsp:txBody>
      <dsp:txXfrm>
        <a:off x="504058" y="72727"/>
        <a:ext cx="1327103" cy="323316"/>
      </dsp:txXfrm>
    </dsp:sp>
    <dsp:sp modelId="{480C70FC-80B5-4EDB-9CF0-29B6F3E103AB}">
      <dsp:nvSpPr>
        <dsp:cNvPr id="0" name=""/>
        <dsp:cNvSpPr/>
      </dsp:nvSpPr>
      <dsp:spPr>
        <a:xfrm>
          <a:off x="981469" y="613868"/>
          <a:ext cx="507656" cy="446449"/>
        </a:xfrm>
        <a:prstGeom prst="up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12C7569-0EED-4ED1-A4E1-6BC7E0E9525F}">
      <dsp:nvSpPr>
        <dsp:cNvPr id="0" name=""/>
        <dsp:cNvSpPr/>
      </dsp:nvSpPr>
      <dsp:spPr>
        <a:xfrm>
          <a:off x="253828" y="647351"/>
          <a:ext cx="541500" cy="4687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 </a:t>
          </a:r>
          <a:endParaRPr lang="cs-CZ" sz="1700" kern="1200" dirty="0"/>
        </a:p>
      </dsp:txBody>
      <dsp:txXfrm>
        <a:off x="253828" y="647351"/>
        <a:ext cx="541500" cy="46877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C359D9-1367-4DCE-B0BF-8D93F975C00B}">
      <dsp:nvSpPr>
        <dsp:cNvPr id="0" name=""/>
        <dsp:cNvSpPr/>
      </dsp:nvSpPr>
      <dsp:spPr>
        <a:xfrm rot="1535641">
          <a:off x="2226122" y="323201"/>
          <a:ext cx="2058360" cy="2106074"/>
        </a:xfrm>
        <a:prstGeom prst="gear9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solidFill>
                <a:srgbClr val="FF0000"/>
              </a:solidFill>
            </a:rPr>
            <a:t>(deprese)</a:t>
          </a:r>
          <a:endParaRPr lang="cs-CZ" sz="1000" b="1" kern="1200" dirty="0">
            <a:solidFill>
              <a:srgbClr val="FF0000"/>
            </a:solidFill>
          </a:endParaRPr>
        </a:p>
      </dsp:txBody>
      <dsp:txXfrm rot="1535641">
        <a:off x="2226122" y="323201"/>
        <a:ext cx="2058360" cy="2106074"/>
      </dsp:txXfrm>
    </dsp:sp>
    <dsp:sp modelId="{9887DC9A-D5C1-4C75-AE0B-B3DEBAEF8C10}">
      <dsp:nvSpPr>
        <dsp:cNvPr id="0" name=""/>
        <dsp:cNvSpPr/>
      </dsp:nvSpPr>
      <dsp:spPr>
        <a:xfrm rot="20684366">
          <a:off x="218378" y="-92442"/>
          <a:ext cx="2326340" cy="1971004"/>
        </a:xfrm>
        <a:prstGeom prst="gear6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rgbClr val="FF0000"/>
              </a:solidFill>
            </a:rPr>
            <a:t>burnout</a:t>
          </a:r>
          <a:endParaRPr lang="cs-CZ" sz="1200" b="1" kern="1200" dirty="0">
            <a:solidFill>
              <a:srgbClr val="FF0000"/>
            </a:solidFill>
          </a:endParaRPr>
        </a:p>
      </dsp:txBody>
      <dsp:txXfrm rot="20684366">
        <a:off x="218378" y="-92442"/>
        <a:ext cx="2326340" cy="1971004"/>
      </dsp:txXfrm>
    </dsp:sp>
    <dsp:sp modelId="{56C3890B-FCF1-4A8F-865E-29DC3A99341C}">
      <dsp:nvSpPr>
        <dsp:cNvPr id="0" name=""/>
        <dsp:cNvSpPr/>
      </dsp:nvSpPr>
      <dsp:spPr>
        <a:xfrm>
          <a:off x="1974615" y="535503"/>
          <a:ext cx="1583185" cy="1583185"/>
        </a:xfrm>
        <a:prstGeom prst="circularArrow">
          <a:avLst>
            <a:gd name="adj1" fmla="val 4878"/>
            <a:gd name="adj2" fmla="val 312630"/>
            <a:gd name="adj3" fmla="val 2952070"/>
            <a:gd name="adj4" fmla="val 15503333"/>
            <a:gd name="adj5" fmla="val 56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D4D962-FD39-4503-A5EA-718F4B211047}">
      <dsp:nvSpPr>
        <dsp:cNvPr id="0" name=""/>
        <dsp:cNvSpPr/>
      </dsp:nvSpPr>
      <dsp:spPr>
        <a:xfrm>
          <a:off x="1041189" y="229266"/>
          <a:ext cx="1197042" cy="119704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D650A35-158B-47B6-839C-245A90034B7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6A2731-28E6-4413-ACE1-42A3705929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6D40BE-F3E5-4A12-A4B1-84535BB03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2731-28E6-4413-ACE1-42A3705929A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0" name="Picture 38" descr="rainbowdirt"/>
          <p:cNvPicPr>
            <a:picLocks noChangeAspect="1" noChangeArrowheads="1"/>
          </p:cNvPicPr>
          <p:nvPr userDrawn="1"/>
        </p:nvPicPr>
        <p:blipFill>
          <a:blip r:embed="rId2" cstate="print"/>
          <a:srcRect b="-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FF0A89C-AEB7-4B94-8D57-A6FF4151515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90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9EBCA-FA7F-4A2D-9A89-0F6256196C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4926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4926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B98EA-792B-4E00-A5E6-33ECCE54B4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457200" y="1066800"/>
            <a:ext cx="8229600" cy="37004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AC1668E-7F33-4079-B8B3-926A2F4331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946EA45-16DB-46A1-83BE-A1D213941C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BCAECD-E5A2-49C8-A079-41442ABA0B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D45D49-5410-47FF-B6E2-CA36F8ED53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329CD-423C-4CF3-9D22-C740B72E60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BBF9A-0B98-40E3-ABEF-C09E019244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9C21D-2AE1-42FC-BC4F-F7E7358B81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F9BD5E-BFD0-4749-AACC-CF7D01D258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635EC-F0E9-464B-8583-CD4ABACB30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7FB351-4986-4713-828F-0B9F5DD2AF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8" name="Picture 44" descr="rainbowdirt"/>
          <p:cNvPicPr>
            <a:picLocks noChangeAspect="1" noChangeArrowheads="1"/>
          </p:cNvPicPr>
          <p:nvPr userDrawn="1"/>
        </p:nvPicPr>
        <p:blipFill>
          <a:blip r:embed="rId15" cstate="print"/>
          <a:srcRect b="-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37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BED216C-57F0-416B-8527-6919F419CE8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26" Type="http://schemas.openxmlformats.org/officeDocument/2006/relationships/diagramColors" Target="../diagrams/colors5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5" Type="http://schemas.openxmlformats.org/officeDocument/2006/relationships/diagramQuickStyle" Target="../diagrams/quickStyle5.xml"/><Relationship Id="rId2" Type="http://schemas.openxmlformats.org/officeDocument/2006/relationships/notesSlide" Target="../notesSlides/notesSlide6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openxmlformats.org/officeDocument/2006/relationships/diagramLayout" Target="../diagrams/layout5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23" Type="http://schemas.openxmlformats.org/officeDocument/2006/relationships/diagramData" Target="../diagrams/data5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Relationship Id="rId27" Type="http://schemas.microsoft.com/office/2007/relationships/diagramDrawing" Target="../diagrams/drawin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1" name="Text Box 93"/>
          <p:cNvSpPr txBox="1">
            <a:spLocks noChangeArrowheads="1"/>
          </p:cNvSpPr>
          <p:nvPr/>
        </p:nvSpPr>
        <p:spPr bwMode="auto">
          <a:xfrm>
            <a:off x="323528" y="1160748"/>
            <a:ext cx="8534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sz="7200" b="1" dirty="0" smtClean="0"/>
              <a:t>Syndrom vyhoření</a:t>
            </a:r>
            <a:endParaRPr lang="en-US" sz="7200" dirty="0">
              <a:solidFill>
                <a:srgbClr val="FF0080"/>
              </a:solidFill>
            </a:endParaRPr>
          </a:p>
        </p:txBody>
      </p:sp>
      <p:sp>
        <p:nvSpPr>
          <p:cNvPr id="2138" name="Text Box 90"/>
          <p:cNvSpPr txBox="1">
            <a:spLocks noChangeArrowheads="1"/>
          </p:cNvSpPr>
          <p:nvPr/>
        </p:nvSpPr>
        <p:spPr bwMode="auto">
          <a:xfrm>
            <a:off x="899592" y="4658033"/>
            <a:ext cx="65887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dirty="0" err="1" smtClean="0">
                <a:solidFill>
                  <a:schemeClr val="tx2"/>
                </a:solidFill>
              </a:rPr>
              <a:t>Radicés</a:t>
            </a:r>
            <a:r>
              <a:rPr lang="cs-CZ" sz="2000" dirty="0" smtClean="0">
                <a:solidFill>
                  <a:schemeClr val="tx2"/>
                </a:solidFill>
              </a:rPr>
              <a:t> / Kořeny 2014, Olomouc 15.2.2014</a:t>
            </a:r>
            <a:endParaRPr lang="en-US" sz="6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5379603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MUDr. Anežka Ticháčková </a:t>
            </a:r>
          </a:p>
          <a:p>
            <a:r>
              <a:rPr lang="cs-CZ" dirty="0" smtClean="0"/>
              <a:t>Klinika psychiatrie</a:t>
            </a:r>
          </a:p>
          <a:p>
            <a:r>
              <a:rPr lang="cs-CZ" dirty="0" smtClean="0"/>
              <a:t>FN Olomouc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36812"/>
          </a:xfrm>
        </p:spPr>
        <p:txBody>
          <a:bodyPr/>
          <a:lstStyle/>
          <a:p>
            <a:r>
              <a:rPr lang="cs-CZ" dirty="0" smtClean="0"/>
              <a:t>Další skupiny teorií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84784"/>
            <a:ext cx="8686800" cy="4932548"/>
          </a:xfrm>
        </p:spPr>
        <p:txBody>
          <a:bodyPr/>
          <a:lstStyle/>
          <a:p>
            <a:pPr lvl="1">
              <a:buNone/>
            </a:pPr>
            <a:r>
              <a:rPr lang="cs-CZ" sz="2400" b="1" dirty="0" smtClean="0">
                <a:solidFill>
                  <a:schemeClr val="bg1">
                    <a:lumMod val="10000"/>
                  </a:schemeClr>
                </a:solidFill>
              </a:rPr>
              <a:t>Model </a:t>
            </a:r>
            <a:r>
              <a:rPr lang="cs-CZ" sz="2400" b="1" dirty="0" err="1" smtClean="0">
                <a:solidFill>
                  <a:schemeClr val="bg1">
                    <a:lumMod val="10000"/>
                  </a:schemeClr>
                </a:solidFill>
              </a:rPr>
              <a:t>Effort</a:t>
            </a:r>
            <a:r>
              <a:rPr lang="cs-CZ" sz="2400" b="1" dirty="0" smtClean="0">
                <a:solidFill>
                  <a:schemeClr val="bg1">
                    <a:lumMod val="10000"/>
                  </a:schemeClr>
                </a:solidFill>
              </a:rPr>
              <a:t>-</a:t>
            </a:r>
            <a:r>
              <a:rPr lang="cs-CZ" sz="2400" b="1" dirty="0" err="1" smtClean="0">
                <a:solidFill>
                  <a:schemeClr val="bg1">
                    <a:lumMod val="10000"/>
                  </a:schemeClr>
                </a:solidFill>
              </a:rPr>
              <a:t>Reward</a:t>
            </a:r>
            <a:r>
              <a:rPr lang="cs-CZ" sz="2400" b="1" dirty="0" smtClean="0">
                <a:solidFill>
                  <a:schemeClr val="bg1">
                    <a:lumMod val="10000"/>
                  </a:schemeClr>
                </a:solidFill>
              </a:rPr>
              <a:t> – </a:t>
            </a:r>
            <a:r>
              <a:rPr lang="cs-CZ" sz="2400" b="1" dirty="0" err="1" smtClean="0">
                <a:solidFill>
                  <a:schemeClr val="bg1">
                    <a:lumMod val="10000"/>
                  </a:schemeClr>
                </a:solidFill>
              </a:rPr>
              <a:t>Imbalance</a:t>
            </a:r>
            <a:r>
              <a:rPr lang="cs-CZ" sz="2400" b="1" dirty="0" smtClean="0">
                <a:solidFill>
                  <a:schemeClr val="bg1">
                    <a:lumMod val="10000"/>
                  </a:schemeClr>
                </a:solidFill>
              </a:rPr>
              <a:t> (ERI) –(</a:t>
            </a:r>
            <a:r>
              <a:rPr lang="cs-CZ" sz="2400" b="1" dirty="0" err="1" smtClean="0">
                <a:solidFill>
                  <a:schemeClr val="bg1">
                    <a:lumMod val="10000"/>
                  </a:schemeClr>
                </a:solidFill>
              </a:rPr>
              <a:t>Siegrist</a:t>
            </a:r>
            <a:r>
              <a:rPr lang="cs-CZ" sz="2400" b="1" dirty="0" smtClean="0">
                <a:solidFill>
                  <a:schemeClr val="bg1">
                    <a:lumMod val="10000"/>
                  </a:schemeClr>
                </a:solidFill>
              </a:rPr>
              <a:t>, 1996)</a:t>
            </a:r>
          </a:p>
          <a:p>
            <a:pPr lvl="1">
              <a:buNone/>
            </a:pPr>
            <a:r>
              <a:rPr lang="cs-CZ" sz="1200" b="1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sz="12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endParaRPr lang="cs-CZ" sz="900" dirty="0" smtClean="0">
              <a:solidFill>
                <a:schemeClr val="bg1">
                  <a:lumMod val="10000"/>
                </a:schemeClr>
              </a:solidFill>
            </a:endParaRPr>
          </a:p>
          <a:p>
            <a:pPr lvl="1">
              <a:buNone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   Nerovnováha v kategoriích vklad-odměna   </a:t>
            </a:r>
          </a:p>
          <a:p>
            <a:pPr lvl="1">
              <a:buNone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   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   Model je založen na pojetí sociální reciprocity, kdy </a:t>
            </a:r>
          </a:p>
          <a:p>
            <a:pPr lvl="1">
              <a:buNone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       jedinci </a:t>
            </a:r>
            <a:r>
              <a:rPr lang="cs-CZ" sz="2400" b="1" dirty="0" smtClean="0">
                <a:solidFill>
                  <a:schemeClr val="bg1">
                    <a:lumMod val="10000"/>
                  </a:schemeClr>
                </a:solidFill>
              </a:rPr>
              <a:t>něco (</a:t>
            </a:r>
            <a:r>
              <a:rPr lang="cs-CZ" sz="2400" b="1" dirty="0" err="1" smtClean="0">
                <a:solidFill>
                  <a:schemeClr val="bg1">
                    <a:lumMod val="10000"/>
                  </a:schemeClr>
                </a:solidFill>
              </a:rPr>
              <a:t>effort</a:t>
            </a:r>
            <a:r>
              <a:rPr lang="cs-CZ" sz="2400" b="1" dirty="0" smtClean="0">
                <a:solidFill>
                  <a:schemeClr val="bg1">
                    <a:lumMod val="10000"/>
                  </a:schemeClr>
                </a:solidFill>
              </a:rPr>
              <a:t>)  </a:t>
            </a: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vkládají do sociálního kontaktu,</a:t>
            </a:r>
          </a:p>
          <a:p>
            <a:pPr lvl="1">
              <a:buNone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       z čehož očekávají patřičné </a:t>
            </a:r>
            <a:r>
              <a:rPr lang="cs-CZ" sz="2400" b="1" dirty="0" smtClean="0">
                <a:solidFill>
                  <a:schemeClr val="bg1">
                    <a:lumMod val="10000"/>
                  </a:schemeClr>
                </a:solidFill>
              </a:rPr>
              <a:t>zisky (</a:t>
            </a:r>
            <a:r>
              <a:rPr lang="cs-CZ" sz="2400" b="1" dirty="0" err="1" smtClean="0">
                <a:solidFill>
                  <a:schemeClr val="bg1">
                    <a:lumMod val="10000"/>
                  </a:schemeClr>
                </a:solidFill>
              </a:rPr>
              <a:t>reward</a:t>
            </a:r>
            <a:r>
              <a:rPr lang="cs-CZ" sz="2400" b="1" dirty="0" smtClean="0">
                <a:solidFill>
                  <a:schemeClr val="bg1">
                    <a:lumMod val="10000"/>
                  </a:schemeClr>
                </a:solidFill>
              </a:rPr>
              <a:t>).</a:t>
            </a:r>
          </a:p>
          <a:p>
            <a:pPr lvl="1">
              <a:buNone/>
            </a:pPr>
            <a:endParaRPr lang="cs-CZ" sz="2400" dirty="0" smtClean="0">
              <a:solidFill>
                <a:schemeClr val="bg1">
                  <a:lumMod val="1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   Není-li reciprocita v rovnováze, uvolňují se negativní </a:t>
            </a:r>
          </a:p>
          <a:p>
            <a:pPr lvl="1">
              <a:buNone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       emoce s následnými stresovými reakcemi.</a:t>
            </a:r>
          </a:p>
          <a:p>
            <a:pPr>
              <a:buNone/>
            </a:pPr>
            <a:endParaRPr lang="cs-CZ" sz="16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24136"/>
          </a:xfrm>
        </p:spPr>
        <p:txBody>
          <a:bodyPr/>
          <a:lstStyle/>
          <a:p>
            <a:r>
              <a:rPr lang="cs-CZ" dirty="0" smtClean="0"/>
              <a:t>Další skupiny teorií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292588"/>
          </a:xfrm>
        </p:spPr>
        <p:txBody>
          <a:bodyPr/>
          <a:lstStyle/>
          <a:p>
            <a:pPr lvl="1"/>
            <a:endParaRPr lang="cs-CZ" sz="1800" b="1" dirty="0" smtClean="0"/>
          </a:p>
          <a:p>
            <a:pPr lvl="1">
              <a:buNone/>
            </a:pPr>
            <a:r>
              <a:rPr lang="cs-CZ" sz="2400" b="1" dirty="0" smtClean="0">
                <a:solidFill>
                  <a:schemeClr val="bg1">
                    <a:lumMod val="10000"/>
                  </a:schemeClr>
                </a:solidFill>
              </a:rPr>
              <a:t>JD-R (Job Demand-Ressource) model </a:t>
            </a:r>
          </a:p>
          <a:p>
            <a:pPr lvl="1">
              <a:buNone/>
            </a:pPr>
            <a:r>
              <a:rPr lang="cs-CZ" sz="2000" b="1" dirty="0" err="1" smtClean="0">
                <a:solidFill>
                  <a:schemeClr val="bg1">
                    <a:lumMod val="10000"/>
                  </a:schemeClr>
                </a:solidFill>
              </a:rPr>
              <a:t>Schaufeliho</a:t>
            </a: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 a </a:t>
            </a:r>
            <a:r>
              <a:rPr lang="cs-CZ" sz="2000" b="1" dirty="0" err="1" smtClean="0">
                <a:solidFill>
                  <a:schemeClr val="bg1">
                    <a:lumMod val="10000"/>
                  </a:schemeClr>
                </a:solidFill>
              </a:rPr>
              <a:t>Bakkera</a:t>
            </a: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 (2004, dle  </a:t>
            </a:r>
            <a:r>
              <a:rPr lang="cs-CZ" sz="2000" b="1" dirty="0" err="1" smtClean="0">
                <a:solidFill>
                  <a:schemeClr val="bg1">
                    <a:lumMod val="10000"/>
                  </a:schemeClr>
                </a:solidFill>
              </a:rPr>
              <a:t>Xanthopoulou</a:t>
            </a: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 et al., 2007) </a:t>
            </a:r>
          </a:p>
          <a:p>
            <a:pPr>
              <a:buNone/>
            </a:pPr>
            <a:endParaRPr lang="cs-CZ" sz="1600" b="1" dirty="0" smtClean="0">
              <a:solidFill>
                <a:schemeClr val="bg1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1600" b="1" dirty="0" smtClean="0">
                <a:solidFill>
                  <a:schemeClr val="bg1">
                    <a:lumMod val="10000"/>
                  </a:schemeClr>
                </a:solidFill>
              </a:rPr>
              <a:t>          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vychází z potřeb společností v oblasti péče o své zaměstnance</a:t>
            </a:r>
          </a:p>
          <a:p>
            <a:pPr>
              <a:buNone/>
            </a:pPr>
            <a:endParaRPr lang="cs-CZ" sz="1600" dirty="0" smtClean="0">
              <a:solidFill>
                <a:schemeClr val="bg1">
                  <a:lumMod val="10000"/>
                </a:schemeClr>
              </a:solidFill>
            </a:endParaRPr>
          </a:p>
          <a:p>
            <a:pPr>
              <a:buNone/>
            </a:pPr>
            <a:endParaRPr lang="cs-CZ" sz="700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sz="16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Tato teorie přesouvá důraz  z negativních působení stresu na výzkum</a:t>
            </a:r>
          </a:p>
          <a:p>
            <a:pPr>
              <a:buNone/>
            </a:pP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      pozitivních 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stavů jedince, aby se cítil motivován svou prací, věnoval jí 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     maximum své energie. </a:t>
            </a:r>
          </a:p>
          <a:p>
            <a:pPr>
              <a:buNone/>
            </a:pPr>
            <a:endParaRPr lang="cs-CZ" sz="1800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Pracovní podmínky jsou rozděleny do dvou kategorií </a:t>
            </a: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pracovní požadavky (job demands) 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a </a:t>
            </a: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pracovní zdroje (job resources).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</a:p>
          <a:p>
            <a:pPr>
              <a:buNone/>
            </a:pPr>
            <a:endParaRPr lang="cs-CZ" sz="2000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Vysoké pracovní nároky mohou vést  k burnout, kdežto správně alokované pracovní  zdroje působí jako tlumič    negativních důsledků pracovních nároků.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MKN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3066455"/>
          </a:xfrm>
        </p:spPr>
        <p:txBody>
          <a:bodyPr/>
          <a:lstStyle/>
          <a:p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   Kapitola : P</a:t>
            </a:r>
            <a:r>
              <a:rPr lang="cs-CZ" dirty="0" smtClean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roblémy spojené s obtížemi při vedení </a:t>
            </a:r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života - Z 73 </a:t>
            </a:r>
            <a:endParaRPr lang="cs-CZ" dirty="0" smtClean="0">
              <a:solidFill>
                <a:schemeClr val="bg1">
                  <a:lumMod val="10000"/>
                </a:schemeClr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   Z73.0 </a:t>
            </a:r>
            <a:r>
              <a:rPr lang="cs-CZ" dirty="0" smtClean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 /vyhasnutí, vyhoření/</a:t>
            </a:r>
            <a:endParaRPr lang="cs-CZ" dirty="0">
              <a:solidFill>
                <a:schemeClr val="bg1">
                  <a:lumMod val="1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935596" y="5049180"/>
            <a:ext cx="6552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V USA je uznáván jako nemoc z povolání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 lékařky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3055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 </a:t>
            </a:r>
          </a:p>
          <a:p>
            <a:pPr>
              <a:buNone/>
            </a:pPr>
            <a:r>
              <a:rPr lang="cs-CZ" sz="2800" dirty="0"/>
              <a:t> </a:t>
            </a:r>
            <a:r>
              <a:rPr lang="cs-CZ" sz="2800" dirty="0" smtClean="0"/>
              <a:t>   </a:t>
            </a:r>
            <a:r>
              <a:rPr lang="cs-CZ" sz="2800" dirty="0" smtClean="0">
                <a:solidFill>
                  <a:schemeClr val="bg1">
                    <a:lumMod val="10000"/>
                  </a:schemeClr>
                </a:solidFill>
              </a:rPr>
              <a:t>Zanechala své klinické praxe, protože neunesla pocity-představy, že zvolila nevhodný lék, nesprávnou dávku léku, špatně vyhodnotila laboratorní výsledky, EKG a další nálezy, nestihla napsat žádanky na vyšetření, něco přehlédla a zanedbala. Pracovala pod časovým tlakem, žila s pocitem, že zdravotnický systém je nehumánní, v zaměstnání  je vše chaoticky řízeno, neměla přehled  o provedených výkonech, stále myslela na svoji práci, nedokázala relaxovat, nespala.</a:t>
            </a:r>
          </a:p>
          <a:p>
            <a:pPr>
              <a:buNone/>
            </a:pPr>
            <a:endParaRPr lang="cs-CZ" sz="1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60748"/>
          </a:xfrm>
        </p:spPr>
        <p:txBody>
          <a:bodyPr/>
          <a:lstStyle/>
          <a:p>
            <a:r>
              <a:rPr lang="cs-CZ" dirty="0" smtClean="0"/>
              <a:t>Projevy burnout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0748"/>
            <a:ext cx="8229600" cy="5697252"/>
          </a:xfrm>
        </p:spPr>
        <p:txBody>
          <a:bodyPr/>
          <a:lstStyle/>
          <a:p>
            <a:pPr>
              <a:buNone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Až 130 příznaků</a:t>
            </a:r>
          </a:p>
          <a:p>
            <a:r>
              <a:rPr lang="cs-CZ" sz="2400" u="sng" dirty="0" smtClean="0">
                <a:solidFill>
                  <a:schemeClr val="bg1">
                    <a:lumMod val="10000"/>
                  </a:schemeClr>
                </a:solidFill>
              </a:rPr>
              <a:t>Vyčerpání emoční (EE):</a:t>
            </a:r>
          </a:p>
          <a:p>
            <a:pPr>
              <a:buNone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    sklíčenost, bezmoc, podrážděnost, </a:t>
            </a:r>
            <a:r>
              <a:rPr lang="cs-CZ" sz="2400" dirty="0" err="1" smtClean="0">
                <a:solidFill>
                  <a:schemeClr val="bg1">
                    <a:lumMod val="10000"/>
                  </a:schemeClr>
                </a:solidFill>
              </a:rPr>
              <a:t>hostilita</a:t>
            </a: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, labilita</a:t>
            </a: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, </a:t>
            </a:r>
            <a:r>
              <a:rPr lang="cs-CZ" sz="2400" b="1" dirty="0" smtClean="0">
                <a:solidFill>
                  <a:schemeClr val="bg1">
                    <a:lumMod val="10000"/>
                  </a:schemeClr>
                </a:solidFill>
              </a:rPr>
              <a:t>strach</a:t>
            </a: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, apatie, </a:t>
            </a:r>
          </a:p>
          <a:p>
            <a:r>
              <a:rPr lang="cs-CZ" sz="2400" u="sng" dirty="0" smtClean="0">
                <a:solidFill>
                  <a:schemeClr val="bg1">
                    <a:lumMod val="10000"/>
                  </a:schemeClr>
                </a:solidFill>
              </a:rPr>
              <a:t>Vyčerpání fyzické (PE):</a:t>
            </a:r>
          </a:p>
          <a:p>
            <a:pPr>
              <a:buNone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   anergie, chronická únava, </a:t>
            </a:r>
            <a:r>
              <a:rPr lang="cs-CZ" sz="2400" b="1" dirty="0" smtClean="0">
                <a:solidFill>
                  <a:schemeClr val="bg1">
                    <a:lumMod val="10000"/>
                  </a:schemeClr>
                </a:solidFill>
              </a:rPr>
              <a:t>nespavost</a:t>
            </a: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, funkční potíže, poruchy paměti, nesoustředivost</a:t>
            </a:r>
          </a:p>
          <a:p>
            <a:r>
              <a:rPr lang="cs-CZ" sz="2400" u="sng" dirty="0" smtClean="0">
                <a:solidFill>
                  <a:schemeClr val="bg1">
                    <a:lumMod val="10000"/>
                  </a:schemeClr>
                </a:solidFill>
              </a:rPr>
              <a:t>Pocity depersonalizace (DP):</a:t>
            </a:r>
          </a:p>
          <a:p>
            <a:pPr>
              <a:buNone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    Negativní postoj k sobě, k životu, k práci, k lidem, ztráta sebeúcty, pocity méněcennosti, </a:t>
            </a:r>
          </a:p>
          <a:p>
            <a:r>
              <a:rPr lang="cs-CZ" sz="2400" u="sng" dirty="0" smtClean="0">
                <a:solidFill>
                  <a:schemeClr val="bg1">
                    <a:lumMod val="10000"/>
                  </a:schemeClr>
                </a:solidFill>
              </a:rPr>
              <a:t>Pokles výkonnosti (PA):</a:t>
            </a:r>
          </a:p>
          <a:p>
            <a:pPr>
              <a:buNone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    Ztráta nadšení, pokles motivace, nespokojenost s vlastním výkonem, nerozhodnost, pocity selhání</a:t>
            </a:r>
            <a:endParaRPr lang="cs-CZ" sz="2000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/>
          <a:lstStyle/>
          <a:p>
            <a:r>
              <a:rPr lang="cs-CZ" sz="4000" dirty="0" err="1" smtClean="0"/>
              <a:t>Maslach</a:t>
            </a:r>
            <a:r>
              <a:rPr lang="cs-CZ" sz="4000" dirty="0" smtClean="0"/>
              <a:t> Burnout </a:t>
            </a:r>
            <a:r>
              <a:rPr lang="cs-CZ" sz="4000" dirty="0" err="1" smtClean="0"/>
              <a:t>Inventory</a:t>
            </a:r>
            <a:r>
              <a:rPr lang="cs-CZ" sz="4000" dirty="0" smtClean="0"/>
              <a:t> MBI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516" y="764704"/>
            <a:ext cx="8229600" cy="6093296"/>
          </a:xfrm>
        </p:spPr>
        <p:txBody>
          <a:bodyPr/>
          <a:lstStyle/>
          <a:p>
            <a:pPr>
              <a:buNone/>
            </a:pP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Použitelný  pro různé profese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Vyvinut pro výzkum burnout</a:t>
            </a:r>
          </a:p>
          <a:p>
            <a:pPr>
              <a:buNone/>
            </a:pPr>
            <a:r>
              <a:rPr lang="cs-CZ" sz="1800" dirty="0" smtClean="0">
                <a:solidFill>
                  <a:schemeClr val="bg1">
                    <a:lumMod val="10000"/>
                  </a:schemeClr>
                </a:solidFill>
              </a:rPr>
              <a:t>22 položek: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 EE emoční vyčerpání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                  PE tělesné vyčerpání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                  DP depersonalizace- ztráta zájmu, cynismus </a:t>
            </a:r>
          </a:p>
          <a:p>
            <a:pPr>
              <a:buNone/>
            </a:pP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                  PA osobní uspokojení z práce, je opakem burnout</a:t>
            </a:r>
          </a:p>
          <a:p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Síla pocitů :  vůbec 0-1-2-3-…-6-7 velmi silně</a:t>
            </a:r>
          </a:p>
          <a:p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Na škále EE,PE je </a:t>
            </a:r>
            <a:r>
              <a:rPr lang="cs-CZ" sz="1800" dirty="0" smtClean="0">
                <a:solidFill>
                  <a:schemeClr val="bg1">
                    <a:lumMod val="10000"/>
                  </a:schemeClr>
                </a:solidFill>
              </a:rPr>
              <a:t>hodnoceno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vyčerpání jako </a:t>
            </a:r>
          </a:p>
          <a:p>
            <a:pPr lvl="1"/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17–26 bodů mírné  </a:t>
            </a:r>
          </a:p>
          <a:p>
            <a:pPr lvl="1"/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27 bodů a více vyhoření </a:t>
            </a:r>
          </a:p>
          <a:p>
            <a:pPr lvl="1">
              <a:buNone/>
            </a:pPr>
            <a:r>
              <a:rPr lang="cs-CZ" sz="6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</a:p>
          <a:p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Na škále DP jsou analogicky uváděny hodnoty </a:t>
            </a:r>
          </a:p>
          <a:p>
            <a:pPr lvl="1"/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7–12 jako mírný stupeň </a:t>
            </a:r>
          </a:p>
          <a:p>
            <a:pPr lvl="1"/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13 či více jako vyhoření</a:t>
            </a:r>
          </a:p>
          <a:p>
            <a:pPr lvl="1"/>
            <a:endParaRPr lang="cs-CZ" sz="300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zatímco u škály PA je hodnoceno dosažení </a:t>
            </a:r>
          </a:p>
          <a:p>
            <a:pPr lvl="1"/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méně než 31 bodů jako vyhoření </a:t>
            </a:r>
          </a:p>
          <a:p>
            <a:pPr lvl="1"/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38 až 32 bodů mírný stupeň poškození </a:t>
            </a:r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/>
          <a:lstStyle/>
          <a:p>
            <a:pPr>
              <a:buNone/>
            </a:pPr>
            <a:r>
              <a:rPr lang="cs-CZ" sz="2400" u="sng" dirty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Chronicky vyčerpaní lidé </a:t>
            </a:r>
            <a:endParaRPr lang="cs-CZ" sz="2400" u="sng" dirty="0" smtClean="0">
              <a:solidFill>
                <a:schemeClr val="bg1">
                  <a:lumMod val="1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nesnadno </a:t>
            </a:r>
            <a:r>
              <a:rPr lang="cs-CZ" sz="2400" dirty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přiznávají sobě i jiným své </a:t>
            </a: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obtíže</a:t>
            </a:r>
          </a:p>
          <a:p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z</a:t>
            </a: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atajují </a:t>
            </a:r>
            <a:r>
              <a:rPr lang="cs-CZ" sz="2400" dirty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úzkost, strach, vnitřní neklid a tenzi, únavu, slabost, nervozitu, neschopnost koncentrovat se, poruchy spánku, bolesti hlavy atd</a:t>
            </a: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bojí se hovořit o svých potížích</a:t>
            </a:r>
            <a:endParaRPr lang="cs-CZ" sz="2400" dirty="0" smtClean="0">
              <a:solidFill>
                <a:schemeClr val="bg1">
                  <a:lumMod val="1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připadá </a:t>
            </a:r>
            <a:r>
              <a:rPr lang="cs-CZ" sz="2400" dirty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jim nepatřičné, zejména pokud pracují v pomáhající profesi, </a:t>
            </a: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stýskat si na </a:t>
            </a:r>
            <a:r>
              <a:rPr lang="cs-CZ" sz="2400" dirty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zpočátku nepodstatné </a:t>
            </a: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příznaky </a:t>
            </a:r>
          </a:p>
          <a:p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j</a:t>
            </a: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e </a:t>
            </a:r>
            <a:r>
              <a:rPr lang="cs-CZ" sz="2400" dirty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jim obtížné dát najevo, že si neví rady sami se sebou</a:t>
            </a: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bojí se, že odhalení burnout je důkazem jejich selhání</a:t>
            </a:r>
          </a:p>
          <a:p>
            <a:pPr>
              <a:buNone/>
            </a:pPr>
            <a:r>
              <a:rPr lang="cs-CZ" sz="2400" u="sng" dirty="0" smtClean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Zaměstnavatelé</a:t>
            </a:r>
          </a:p>
          <a:p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jim jejich situaci neusnadňují</a:t>
            </a:r>
            <a:endParaRPr lang="cs-CZ" sz="2400" dirty="0" smtClean="0">
              <a:solidFill>
                <a:schemeClr val="bg1">
                  <a:lumMod val="10000"/>
                </a:schemeClr>
              </a:solidFill>
              <a:latin typeface="+mn-lt"/>
              <a:ea typeface="+mn-ea"/>
              <a:cs typeface="+mn-cs"/>
            </a:endParaRPr>
          </a:p>
          <a:p>
            <a:endParaRPr lang="cs-CZ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burnout syndromu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068452"/>
          </a:xfrm>
        </p:spPr>
        <p:txBody>
          <a:bodyPr/>
          <a:lstStyle/>
          <a:p>
            <a:r>
              <a:rPr lang="cs-CZ" b="1" dirty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0. fáze, </a:t>
            </a:r>
            <a:r>
              <a:rPr lang="cs-CZ" b="1" dirty="0" err="1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předfáze</a:t>
            </a:r>
            <a:r>
              <a:rPr lang="cs-CZ" dirty="0" smtClean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:</a:t>
            </a:r>
          </a:p>
          <a:p>
            <a:pPr>
              <a:buNone/>
            </a:pPr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  </a:t>
            </a:r>
            <a:r>
              <a:rPr lang="cs-CZ" dirty="0" smtClean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jedinec pracuje co nejlépe, snaží se, přesto má pocit, že požadavkům není možné dostát a jeho snaha není dostatečně </a:t>
            </a:r>
            <a:r>
              <a:rPr lang="cs-CZ" dirty="0" smtClean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ohodnocena</a:t>
            </a:r>
          </a:p>
          <a:p>
            <a:pPr>
              <a:buNone/>
            </a:pPr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  </a:t>
            </a:r>
            <a:r>
              <a:rPr lang="cs-CZ" dirty="0" smtClean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tato fáze představuje jakési podhoubí pro vznik syndromu vyhoření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burnout syndromu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11662"/>
          </a:xfrm>
        </p:spPr>
        <p:txBody>
          <a:bodyPr/>
          <a:lstStyle/>
          <a:p>
            <a:r>
              <a:rPr lang="cs-CZ" sz="2800" b="1" dirty="0" smtClean="0">
                <a:solidFill>
                  <a:schemeClr val="bg1">
                    <a:lumMod val="10000"/>
                  </a:schemeClr>
                </a:solidFill>
              </a:rPr>
              <a:t>1. fáze:</a:t>
            </a:r>
            <a:r>
              <a:rPr lang="cs-CZ" sz="2800" dirty="0" smtClean="0">
                <a:solidFill>
                  <a:schemeClr val="bg1">
                    <a:lumMod val="10000"/>
                  </a:schemeClr>
                </a:solidFill>
              </a:rPr>
              <a:t> pocit, že jedinec nic nestíhá, jeho práce začíná ztrácet systém</a:t>
            </a:r>
          </a:p>
          <a:p>
            <a:endParaRPr lang="cs-CZ" sz="1100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sz="2800" b="1" dirty="0" smtClean="0">
                <a:solidFill>
                  <a:schemeClr val="bg1">
                    <a:lumMod val="10000"/>
                  </a:schemeClr>
                </a:solidFill>
              </a:rPr>
              <a:t>2. fáze</a:t>
            </a:r>
            <a:r>
              <a:rPr lang="cs-CZ" sz="2800" dirty="0" smtClean="0">
                <a:solidFill>
                  <a:schemeClr val="bg1">
                    <a:lumMod val="10000"/>
                  </a:schemeClr>
                </a:solidFill>
              </a:rPr>
              <a:t>: vyskytují se neurotické symptomy (např. úzkost) spolu s pocitem, že jedinec stále musí něco dělat, přičemž výsledkem je chaotické jednání</a:t>
            </a:r>
            <a:endParaRPr lang="cs-CZ" sz="2400" dirty="0" smtClean="0">
              <a:solidFill>
                <a:schemeClr val="bg1">
                  <a:lumMod val="10000"/>
                </a:schemeClr>
              </a:solidFill>
            </a:endParaRPr>
          </a:p>
          <a:p>
            <a:endParaRPr lang="cs-CZ" sz="1100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sz="2800" b="1" dirty="0" smtClean="0">
                <a:solidFill>
                  <a:schemeClr val="bg1">
                    <a:lumMod val="10000"/>
                  </a:schemeClr>
                </a:solidFill>
              </a:rPr>
              <a:t>3. fáze:</a:t>
            </a:r>
            <a:r>
              <a:rPr lang="cs-CZ" sz="2800" dirty="0" smtClean="0">
                <a:solidFill>
                  <a:schemeClr val="bg1">
                    <a:lumMod val="10000"/>
                  </a:schemeClr>
                </a:solidFill>
              </a:rPr>
              <a:t> pocit, že „něco uděláno být musí“, mizí a nahrazuje ho opačný pocit – že se nemusí nic; pouhá přítomnost druhých lidí jedince dráždí, přidružuje se ztráta veškerého nadšení a zájmu, převládá únava, zklamání a vyčerpání</a:t>
            </a:r>
            <a:endParaRPr lang="cs-CZ" sz="2400" dirty="0" smtClean="0">
              <a:solidFill>
                <a:schemeClr val="bg1">
                  <a:lumMod val="10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burnout syndromu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16524"/>
          </a:xfrm>
        </p:spPr>
        <p:txBody>
          <a:bodyPr/>
          <a:lstStyle/>
          <a:p>
            <a:r>
              <a:rPr lang="cs-CZ" sz="2800" dirty="0" smtClean="0">
                <a:solidFill>
                  <a:schemeClr val="bg1">
                    <a:lumMod val="10000"/>
                  </a:schemeClr>
                </a:solidFill>
              </a:rPr>
              <a:t>Inkubační doba vyhoření není jednotná, záleží na mnoha osobnostních faktorech a na mnoha zevních okolnostech.</a:t>
            </a:r>
          </a:p>
          <a:p>
            <a:r>
              <a:rPr lang="cs-CZ" sz="2800" dirty="0" smtClean="0">
                <a:solidFill>
                  <a:schemeClr val="bg1">
                    <a:lumMod val="10000"/>
                  </a:schemeClr>
                </a:solidFill>
              </a:rPr>
              <a:t>Důležité je poznat burnout v prvních stádiích</a:t>
            </a:r>
          </a:p>
          <a:p>
            <a:pPr lvl="1"/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nižší pozornost</a:t>
            </a:r>
          </a:p>
          <a:p>
            <a:pPr lvl="1"/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častější nemocnost</a:t>
            </a:r>
          </a:p>
          <a:p>
            <a:pPr lvl="1"/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výkyvy nálady</a:t>
            </a:r>
          </a:p>
          <a:p>
            <a:pPr lvl="1"/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apatie</a:t>
            </a:r>
          </a:p>
          <a:p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„Vyhořet mohou jen ti, kteří hořeli“</a:t>
            </a:r>
            <a:endParaRPr lang="cs-CZ" dirty="0">
              <a:solidFill>
                <a:schemeClr val="bg1">
                  <a:lumMod val="10000"/>
                </a:schemeClr>
              </a:solidFill>
            </a:endParaRPr>
          </a:p>
          <a:p>
            <a:pPr lvl="1">
              <a:buNone/>
            </a:pP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99694"/>
          </a:xfrm>
        </p:spPr>
        <p:txBody>
          <a:bodyPr/>
          <a:lstStyle/>
          <a:p>
            <a:pPr lvl="0"/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V šedesátých letech 20.stol. se v určitých profesních skupinách setkáváme s pojmem fyzické a emoční vyčerpání.</a:t>
            </a:r>
          </a:p>
          <a:p>
            <a:pPr lvl="0"/>
            <a:endParaRPr lang="cs-CZ" sz="2000" dirty="0" smtClean="0">
              <a:solidFill>
                <a:schemeClr val="bg1">
                  <a:lumMod val="10000"/>
                </a:schemeClr>
              </a:solidFill>
            </a:endParaRPr>
          </a:p>
          <a:p>
            <a:pPr lvl="0"/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Podle slovníku „American English Idiom, Slang, Phrase“ se termín burnout začal používat v šedesátých letech 20. století spolu s počátkem zneužívání amfetaminu a efedrinu (speed), který vedl k snadno rozpoznatelnému druhu chování, jedinci s tímto projevem se označovali „burnouts“.</a:t>
            </a:r>
          </a:p>
          <a:p>
            <a:pPr lvl="0"/>
            <a:endParaRPr lang="cs-CZ" sz="2000" dirty="0" smtClean="0">
              <a:solidFill>
                <a:schemeClr val="bg1">
                  <a:lumMod val="10000"/>
                </a:schemeClr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V roce 1961 napsal Graham Greene román</a:t>
            </a:r>
          </a:p>
          <a:p>
            <a:pPr lvl="1"/>
            <a:r>
              <a:rPr lang="cs-CZ" sz="1600" b="1" dirty="0" smtClean="0">
                <a:solidFill>
                  <a:schemeClr val="bg1">
                    <a:lumMod val="10000"/>
                  </a:schemeClr>
                </a:solidFill>
              </a:rPr>
              <a:t>„Vyhaslý případ“ („A </a:t>
            </a:r>
            <a:r>
              <a:rPr lang="cs-CZ" sz="1600" b="1" dirty="0" err="1" smtClean="0">
                <a:solidFill>
                  <a:schemeClr val="bg1">
                    <a:lumMod val="10000"/>
                  </a:schemeClr>
                </a:solidFill>
              </a:rPr>
              <a:t>Burnt</a:t>
            </a:r>
            <a:r>
              <a:rPr lang="cs-CZ" sz="1600" b="1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sz="1600" b="1" dirty="0" err="1" smtClean="0">
                <a:solidFill>
                  <a:schemeClr val="bg1">
                    <a:lumMod val="10000"/>
                  </a:schemeClr>
                </a:solidFill>
              </a:rPr>
              <a:t>Out</a:t>
            </a:r>
            <a:r>
              <a:rPr lang="cs-CZ" sz="1600" b="1" dirty="0" smtClean="0">
                <a:solidFill>
                  <a:schemeClr val="bg1">
                    <a:lumMod val="10000"/>
                  </a:schemeClr>
                </a:solidFill>
              </a:rPr>
              <a:t>-Case“),</a:t>
            </a:r>
            <a:r>
              <a:rPr lang="cs-CZ" sz="1600" dirty="0" smtClean="0">
                <a:solidFill>
                  <a:schemeClr val="bg1">
                    <a:lumMod val="10000"/>
                  </a:schemeClr>
                </a:solidFill>
              </a:rPr>
              <a:t> v níž se hlavní hrdina světoznámý architekt </a:t>
            </a:r>
            <a:r>
              <a:rPr lang="cs-CZ" sz="1600" dirty="0" err="1" smtClean="0">
                <a:solidFill>
                  <a:schemeClr val="bg1">
                    <a:lumMod val="10000"/>
                  </a:schemeClr>
                </a:solidFill>
              </a:rPr>
              <a:t>Querry</a:t>
            </a:r>
            <a:r>
              <a:rPr lang="cs-CZ" sz="1600" dirty="0" smtClean="0">
                <a:solidFill>
                  <a:schemeClr val="bg1">
                    <a:lumMod val="10000"/>
                  </a:schemeClr>
                </a:solidFill>
              </a:rPr>
              <a:t> cítí natolik unavený a duševně vyhaslý svou slávou, že odjíždí do zapomenutého leprosária na břehu řeky Kongo. Hlavní lékař leprosária označí </a:t>
            </a:r>
            <a:r>
              <a:rPr lang="cs-CZ" sz="1600" dirty="0" err="1" smtClean="0">
                <a:solidFill>
                  <a:schemeClr val="bg1">
                    <a:lumMod val="10000"/>
                  </a:schemeClr>
                </a:solidFill>
              </a:rPr>
              <a:t>Querryho</a:t>
            </a:r>
            <a:r>
              <a:rPr lang="cs-CZ" sz="1600" dirty="0" smtClean="0">
                <a:solidFill>
                  <a:schemeClr val="bg1">
                    <a:lumMod val="10000"/>
                  </a:schemeClr>
                </a:solidFill>
              </a:rPr>
              <a:t> emocionální „vyhaslost“ jako obdobu posledního stádia lepry „</a:t>
            </a:r>
            <a:r>
              <a:rPr lang="cs-CZ" sz="1600" dirty="0" err="1" smtClean="0">
                <a:solidFill>
                  <a:schemeClr val="bg1">
                    <a:lumMod val="10000"/>
                  </a:schemeClr>
                </a:solidFill>
              </a:rPr>
              <a:t>burn</a:t>
            </a:r>
            <a:r>
              <a:rPr lang="cs-CZ" sz="1600" b="1" dirty="0" err="1" smtClean="0">
                <a:solidFill>
                  <a:schemeClr val="bg1">
                    <a:lumMod val="10000"/>
                  </a:schemeClr>
                </a:solidFill>
              </a:rPr>
              <a:t>t</a:t>
            </a:r>
            <a:r>
              <a:rPr lang="cs-CZ" sz="16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sz="1600" dirty="0" err="1" smtClean="0">
                <a:solidFill>
                  <a:schemeClr val="bg1">
                    <a:lumMod val="10000"/>
                  </a:schemeClr>
                </a:solidFill>
              </a:rPr>
              <a:t>out</a:t>
            </a:r>
            <a:r>
              <a:rPr lang="cs-CZ" sz="1600" dirty="0" smtClean="0">
                <a:solidFill>
                  <a:schemeClr val="bg1">
                    <a:lumMod val="10000"/>
                  </a:schemeClr>
                </a:solidFill>
              </a:rPr>
              <a:t>-case“, při kterém pacientovi odpadají měkké tkáně a je již zasažen centrální nervový systém, takže necítí bolest.</a:t>
            </a:r>
          </a:p>
          <a:p>
            <a:endParaRPr lang="cs-CZ" sz="2000" dirty="0" smtClean="0"/>
          </a:p>
          <a:p>
            <a:pPr>
              <a:buNone/>
            </a:pPr>
            <a:endParaRPr lang="cs-CZ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cs-CZ" sz="2000" dirty="0" smtClean="0"/>
              <a:t>   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Ohrožené  </a:t>
            </a:r>
            <a:r>
              <a:rPr lang="cs-CZ" dirty="0"/>
              <a:t>p</a:t>
            </a:r>
            <a:r>
              <a:rPr lang="cs-CZ" dirty="0" smtClean="0"/>
              <a:t>rofese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6845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    Lékaři </a:t>
            </a:r>
            <a:r>
              <a:rPr lang="cs-CZ" sz="2400" dirty="0" err="1" smtClean="0">
                <a:solidFill>
                  <a:schemeClr val="bg1">
                    <a:lumMod val="10000"/>
                  </a:schemeClr>
                </a:solidFill>
              </a:rPr>
              <a:t>emergency</a:t>
            </a: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, JIP , praktičtí lékaři</a:t>
            </a:r>
          </a:p>
          <a:p>
            <a:pPr>
              <a:buNone/>
            </a:pPr>
            <a:r>
              <a:rPr lang="cs-CZ" sz="2400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                                  x  </a:t>
            </a:r>
          </a:p>
          <a:p>
            <a:pPr>
              <a:buNone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                 patologové, dermatologové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   Sociální pracovníci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   Policisté, hasiči, učitelé, právníci, důlní záchranáři</a:t>
            </a:r>
          </a:p>
          <a:p>
            <a:pPr>
              <a:buFont typeface="Wingdings" pitchFamily="2" charset="2"/>
              <a:buChar char="§"/>
            </a:pPr>
            <a:endParaRPr lang="cs-CZ" sz="2400" dirty="0" smtClean="0">
              <a:solidFill>
                <a:schemeClr val="bg1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Vyhořet může každý, vyhoření nesouvisí s </a:t>
            </a:r>
          </a:p>
          <a:p>
            <a:pPr>
              <a:buNone/>
            </a:pPr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věkem, inteligencí, vzděláním, </a:t>
            </a:r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zkušenostmi.</a:t>
            </a:r>
            <a:endParaRPr lang="cs-CZ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Negativní důsledky burnout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bg1">
                    <a:lumMod val="10000"/>
                  </a:schemeClr>
                </a:solidFill>
              </a:rPr>
              <a:t>V oblasti fyzické:</a:t>
            </a:r>
          </a:p>
          <a:p>
            <a:pPr>
              <a:buNone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    somatické potíže, rychlá unavitelnost i po zotavení, zvýšené riziko závislostí</a:t>
            </a:r>
          </a:p>
          <a:p>
            <a:pPr>
              <a:buNone/>
            </a:pPr>
            <a:endParaRPr lang="cs-CZ" sz="1100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sz="2400" b="1" dirty="0" smtClean="0">
                <a:solidFill>
                  <a:schemeClr val="bg1">
                    <a:lumMod val="10000"/>
                  </a:schemeClr>
                </a:solidFill>
              </a:rPr>
              <a:t>V oblasti psychické:</a:t>
            </a:r>
          </a:p>
          <a:p>
            <a:pPr>
              <a:buNone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    redukce spontaneity, kreativity, iniciativy, pocit, že vynaložená snaha neodpovídá výsledku, letargie, </a:t>
            </a:r>
            <a:r>
              <a:rPr lang="cs-CZ" sz="2400" dirty="0" err="1" smtClean="0">
                <a:solidFill>
                  <a:schemeClr val="bg1">
                    <a:lumMod val="10000"/>
                  </a:schemeClr>
                </a:solidFill>
              </a:rPr>
              <a:t>hostilita</a:t>
            </a: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, cynismus, deprese</a:t>
            </a:r>
          </a:p>
          <a:p>
            <a:pPr>
              <a:buNone/>
            </a:pPr>
            <a:endParaRPr lang="cs-CZ" sz="1100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sz="2400" b="1" dirty="0" smtClean="0">
                <a:solidFill>
                  <a:schemeClr val="bg1">
                    <a:lumMod val="10000"/>
                  </a:schemeClr>
                </a:solidFill>
              </a:rPr>
              <a:t>V oblasti sociálních interakcí:</a:t>
            </a:r>
          </a:p>
          <a:p>
            <a:pPr>
              <a:buNone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    tendence redukovat interakce ( s kolegy, klienty atd.), útlum sociability, nezájem o hodnocení druhými, nízká empatie, postupné narůstání konfliktů( v důsledku nezájmu, lhostejnosti), rozpad rodinných vztahů</a:t>
            </a:r>
          </a:p>
          <a:p>
            <a:pPr>
              <a:buNone/>
            </a:pPr>
            <a:endParaRPr lang="cs-CZ" sz="500" dirty="0" smtClean="0">
              <a:solidFill>
                <a:schemeClr val="bg1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  </a:t>
            </a:r>
            <a:r>
              <a:rPr lang="cs-CZ" sz="2000" dirty="0" smtClean="0">
                <a:solidFill>
                  <a:srgbClr val="FF0000"/>
                </a:solidFill>
              </a:rPr>
              <a:t>„</a:t>
            </a:r>
            <a:r>
              <a:rPr lang="cs-CZ" sz="2400" dirty="0" smtClean="0">
                <a:solidFill>
                  <a:srgbClr val="FF0000"/>
                </a:solidFill>
              </a:rPr>
              <a:t>Jsem k smrti unavený, vyždímaný, bez energie“</a:t>
            </a:r>
            <a:endParaRPr lang="cs-CZ" sz="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Diagnostická kritéria pro velkou depresivní poruchu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1654"/>
            <a:ext cx="8229600" cy="460365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depresivní nálada po většinu dne , téměř každý den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zřetelné snížení zájmu nebo pohody při všech nebo téměř </a:t>
            </a:r>
            <a:r>
              <a:rPr lang="cs-CZ" sz="2400" u="sng" dirty="0" smtClean="0">
                <a:solidFill>
                  <a:schemeClr val="bg1">
                    <a:lumMod val="10000"/>
                  </a:schemeClr>
                </a:solidFill>
              </a:rPr>
              <a:t>při všech činnostech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signifikantní ztráta váhy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insomnie nebo hypersomnie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psychomotorická agitovanost nebo retardace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únava nebo ztráta energie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pocity vlastní bezcennosti nebo nadměrné  </a:t>
            </a:r>
            <a:r>
              <a:rPr lang="cs-CZ" sz="2400" u="sng" dirty="0" smtClean="0">
                <a:solidFill>
                  <a:schemeClr val="bg1">
                    <a:lumMod val="10000"/>
                  </a:schemeClr>
                </a:solidFill>
              </a:rPr>
              <a:t>sebeobviňování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snížená schopnost myslet nebo se koncentrovat nebo nerozhodnost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opakované myšlenky na smrt </a:t>
            </a:r>
          </a:p>
          <a:p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Burnout  x deprese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896544"/>
          </a:xfrm>
        </p:spPr>
        <p:txBody>
          <a:bodyPr/>
          <a:lstStyle/>
          <a:p>
            <a:pPr>
              <a:buNone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Vyhoření v sobě může zahrnovat významnou depresivní složku. </a:t>
            </a:r>
          </a:p>
          <a:p>
            <a:pPr>
              <a:buNone/>
            </a:pPr>
            <a:endParaRPr lang="cs-CZ" sz="1100" dirty="0" smtClean="0">
              <a:solidFill>
                <a:schemeClr val="bg1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Spojení mezi burnout a depresí zůstává </a:t>
            </a:r>
            <a:r>
              <a:rPr lang="cs-CZ" sz="2400" b="1" dirty="0" smtClean="0">
                <a:solidFill>
                  <a:schemeClr val="bg1">
                    <a:lumMod val="10000"/>
                  </a:schemeClr>
                </a:solidFill>
              </a:rPr>
              <a:t>nejasné</a:t>
            </a: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.  </a:t>
            </a:r>
            <a:endParaRPr lang="cs-CZ" sz="2000" dirty="0" smtClean="0">
              <a:solidFill>
                <a:schemeClr val="bg1">
                  <a:lumMod val="10000"/>
                </a:schemeClr>
              </a:solidFill>
            </a:endParaRPr>
          </a:p>
          <a:p>
            <a:pPr>
              <a:buNone/>
            </a:pPr>
            <a:endParaRPr lang="cs-CZ" sz="1100" dirty="0" smtClean="0">
              <a:solidFill>
                <a:schemeClr val="bg1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U deprese negativní pocity a myšlenky nejsou jenom o práci, ale </a:t>
            </a:r>
          </a:p>
          <a:p>
            <a:pPr>
              <a:buNone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o všech oblastech života. </a:t>
            </a:r>
          </a:p>
          <a:p>
            <a:pPr>
              <a:buNone/>
            </a:pPr>
            <a:endParaRPr lang="cs-CZ" sz="1100" dirty="0" smtClean="0">
              <a:solidFill>
                <a:schemeClr val="bg1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Sebeobviňování, beznaděj a </a:t>
            </a:r>
            <a:r>
              <a:rPr lang="cs-CZ" sz="2400" dirty="0" err="1" smtClean="0">
                <a:solidFill>
                  <a:schemeClr val="bg1">
                    <a:lumMod val="10000"/>
                  </a:schemeClr>
                </a:solidFill>
              </a:rPr>
              <a:t>suicidální</a:t>
            </a: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tendence </a:t>
            </a:r>
            <a:r>
              <a:rPr lang="cs-CZ" sz="2400" b="1" dirty="0" smtClean="0">
                <a:solidFill>
                  <a:schemeClr val="bg1">
                    <a:lumMod val="10000"/>
                  </a:schemeClr>
                </a:solidFill>
              </a:rPr>
              <a:t>nejsou typické</a:t>
            </a:r>
          </a:p>
          <a:p>
            <a:pPr>
              <a:buNone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pro </a:t>
            </a:r>
            <a:r>
              <a:rPr lang="cs-CZ" sz="2400" b="1" dirty="0" smtClean="0">
                <a:solidFill>
                  <a:schemeClr val="bg1">
                    <a:lumMod val="10000"/>
                  </a:schemeClr>
                </a:solidFill>
              </a:rPr>
              <a:t>burnout</a:t>
            </a: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.</a:t>
            </a:r>
          </a:p>
          <a:p>
            <a:pPr>
              <a:buNone/>
            </a:pPr>
            <a:endParaRPr lang="cs-CZ" sz="2000" dirty="0" smtClean="0">
              <a:solidFill>
                <a:schemeClr val="bg1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Ne každý burnout má svůj původ v depresi, ale symptomy</a:t>
            </a:r>
          </a:p>
          <a:p>
            <a:pPr>
              <a:buNone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burnout mohou zvýšit riziko vzniku deprese.  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Burnout  x deprese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72402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burnout  není podtyp deprese</a:t>
            </a:r>
          </a:p>
          <a:p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prezentuje specifický klinický obraz.</a:t>
            </a:r>
          </a:p>
          <a:p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Nicméně většina studií, které podporují tento pohled, trpí na malé vzorky a pletou si vyhoření s lehkým a středním pracovním stresem</a:t>
            </a:r>
          </a:p>
          <a:p>
            <a:pPr>
              <a:buNone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	</a:t>
            </a:r>
            <a:r>
              <a:rPr lang="cs-CZ" sz="1400" dirty="0" smtClean="0">
                <a:solidFill>
                  <a:schemeClr val="bg1">
                    <a:lumMod val="10000"/>
                  </a:schemeClr>
                </a:solidFill>
              </a:rPr>
              <a:t>Thomas 2004,  </a:t>
            </a:r>
            <a:r>
              <a:rPr lang="cs-CZ" sz="1400" dirty="0" err="1" smtClean="0">
                <a:solidFill>
                  <a:schemeClr val="bg1">
                    <a:lumMod val="10000"/>
                  </a:schemeClr>
                </a:solidFill>
              </a:rPr>
              <a:t>Iacovides</a:t>
            </a:r>
            <a:r>
              <a:rPr lang="cs-CZ" sz="1400" dirty="0" smtClean="0">
                <a:solidFill>
                  <a:schemeClr val="bg1">
                    <a:lumMod val="10000"/>
                  </a:schemeClr>
                </a:solidFill>
              </a:rPr>
              <a:t> et al. 2003</a:t>
            </a: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</a:p>
          <a:p>
            <a:pPr>
              <a:buNone/>
            </a:pPr>
            <a:endParaRPr lang="cs-CZ" sz="2400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53 % jedinců se závažným burnout vykazují </a:t>
            </a:r>
            <a:r>
              <a:rPr lang="cs-CZ" sz="2400" smtClean="0">
                <a:solidFill>
                  <a:schemeClr val="bg1">
                    <a:lumMod val="10000"/>
                  </a:schemeClr>
                </a:solidFill>
              </a:rPr>
              <a:t>depresivní </a:t>
            </a:r>
            <a:r>
              <a:rPr lang="cs-CZ" sz="2400" smtClean="0">
                <a:solidFill>
                  <a:schemeClr val="bg1">
                    <a:lumMod val="10000"/>
                  </a:schemeClr>
                </a:solidFill>
              </a:rPr>
              <a:t>poruchu</a:t>
            </a:r>
            <a:endParaRPr lang="cs-CZ" sz="2400" dirty="0" smtClean="0">
              <a:solidFill>
                <a:schemeClr val="bg1">
                  <a:lumMod val="10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63588" y="5805265"/>
            <a:ext cx="3312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bg1">
                    <a:lumMod val="10000"/>
                  </a:schemeClr>
                </a:solidFill>
              </a:rPr>
              <a:t>Ahola et al 2005 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Burnout  x deprese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7638"/>
            <a:ext cx="8686800" cy="4675658"/>
          </a:xfrm>
        </p:spPr>
        <p:txBody>
          <a:bodyPr/>
          <a:lstStyle/>
          <a:p>
            <a:pPr>
              <a:buNone/>
            </a:pPr>
            <a:r>
              <a:rPr lang="cs-CZ" sz="2400" dirty="0" err="1" smtClean="0">
                <a:solidFill>
                  <a:schemeClr val="bg2"/>
                </a:solidFill>
              </a:rPr>
              <a:t>Comparative</a:t>
            </a:r>
            <a:r>
              <a:rPr lang="cs-CZ" sz="2400" dirty="0" smtClean="0">
                <a:solidFill>
                  <a:schemeClr val="bg2"/>
                </a:solidFill>
              </a:rPr>
              <a:t> </a:t>
            </a:r>
            <a:r>
              <a:rPr lang="cs-CZ" sz="2400" dirty="0" err="1" smtClean="0">
                <a:solidFill>
                  <a:schemeClr val="bg2"/>
                </a:solidFill>
              </a:rPr>
              <a:t>symptomatology</a:t>
            </a:r>
            <a:r>
              <a:rPr lang="cs-CZ" sz="2400" dirty="0" smtClean="0">
                <a:solidFill>
                  <a:schemeClr val="bg2"/>
                </a:solidFill>
              </a:rPr>
              <a:t> </a:t>
            </a:r>
            <a:r>
              <a:rPr lang="cs-CZ" sz="2400" dirty="0" err="1" smtClean="0">
                <a:solidFill>
                  <a:schemeClr val="bg2"/>
                </a:solidFill>
              </a:rPr>
              <a:t>of</a:t>
            </a:r>
            <a:r>
              <a:rPr lang="cs-CZ" sz="2400" dirty="0" smtClean="0">
                <a:solidFill>
                  <a:schemeClr val="bg2"/>
                </a:solidFill>
              </a:rPr>
              <a:t> burnout </a:t>
            </a:r>
            <a:r>
              <a:rPr lang="cs-CZ" sz="2400" dirty="0" err="1" smtClean="0">
                <a:solidFill>
                  <a:schemeClr val="bg2"/>
                </a:solidFill>
              </a:rPr>
              <a:t>and</a:t>
            </a:r>
            <a:r>
              <a:rPr lang="cs-CZ" sz="2400" dirty="0" smtClean="0">
                <a:solidFill>
                  <a:schemeClr val="bg2"/>
                </a:solidFill>
              </a:rPr>
              <a:t> </a:t>
            </a:r>
            <a:r>
              <a:rPr lang="cs-CZ" sz="2400" dirty="0" err="1" smtClean="0">
                <a:solidFill>
                  <a:schemeClr val="bg2"/>
                </a:solidFill>
              </a:rPr>
              <a:t>depression</a:t>
            </a: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. </a:t>
            </a:r>
          </a:p>
          <a:p>
            <a:endParaRPr lang="cs-CZ" sz="2000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V této studii se přímo porovnávají depresivní symptomy vyhořelých pracovníků a klinicky depresivních pacientů. </a:t>
            </a:r>
          </a:p>
          <a:p>
            <a:endParaRPr lang="cs-CZ" sz="1100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Nebyly zaznamenány žádné diagnosticky významné rozdíly. </a:t>
            </a:r>
          </a:p>
          <a:p>
            <a:endParaRPr lang="cs-CZ" sz="1100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Sdílejí 8 z 9 charakteristických rysů pro velkou depresivní poruchu. </a:t>
            </a:r>
          </a:p>
          <a:p>
            <a:endParaRPr lang="cs-CZ" sz="1100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sz="2000" u="sng" dirty="0" smtClean="0">
                <a:solidFill>
                  <a:schemeClr val="bg1">
                    <a:lumMod val="10000"/>
                  </a:schemeClr>
                </a:solidFill>
              </a:rPr>
              <a:t>Jedinou výjimkou je sebeobviňování, které u burnout není nebo  je nezávažné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.  (Pro dg.deprese stačí 5 příznaků z 9 dle DSM IV, V ). </a:t>
            </a:r>
          </a:p>
          <a:p>
            <a:endParaRPr lang="cs-CZ" sz="1100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Tyto dvě skupiny obecně jsou totožné, ale  chroničtí burnout mají specifické kognitivní zhoršení</a:t>
            </a:r>
          </a:p>
          <a:p>
            <a:endParaRPr lang="cs-CZ" sz="1600" dirty="0" smtClean="0"/>
          </a:p>
          <a:p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17018" y="6093296"/>
            <a:ext cx="48835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 smtClean="0"/>
              <a:t>Bianchi</a:t>
            </a:r>
            <a:r>
              <a:rPr lang="cs-CZ" sz="1400" dirty="0" smtClean="0"/>
              <a:t>, </a:t>
            </a:r>
            <a:r>
              <a:rPr lang="cs-CZ" sz="1400" dirty="0" err="1" smtClean="0"/>
              <a:t>Boffy</a:t>
            </a:r>
            <a:r>
              <a:rPr lang="cs-CZ" sz="1400" dirty="0" smtClean="0"/>
              <a:t>, </a:t>
            </a:r>
            <a:r>
              <a:rPr lang="cs-CZ" sz="1400" dirty="0" err="1" smtClean="0"/>
              <a:t>Hingray</a:t>
            </a:r>
            <a:r>
              <a:rPr lang="cs-CZ" sz="1400" dirty="0" smtClean="0"/>
              <a:t>  </a:t>
            </a:r>
            <a:r>
              <a:rPr lang="cs-CZ" sz="1400" dirty="0" err="1" smtClean="0"/>
              <a:t>Journal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Health</a:t>
            </a:r>
            <a:r>
              <a:rPr lang="cs-CZ" sz="1400" dirty="0" smtClean="0"/>
              <a:t> Psychology. 2013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Kognitivní postižení u burnout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4063590"/>
          </a:xfrm>
        </p:spPr>
        <p:txBody>
          <a:bodyPr/>
          <a:lstStyle/>
          <a:p>
            <a:pPr>
              <a:buNone/>
            </a:pPr>
            <a:r>
              <a:rPr lang="cs-CZ" sz="2400" dirty="0" smtClean="0">
                <a:solidFill>
                  <a:schemeClr val="bg2"/>
                </a:solidFill>
              </a:rPr>
              <a:t>Burnout </a:t>
            </a:r>
            <a:r>
              <a:rPr lang="cs-CZ" sz="2400" dirty="0" err="1" smtClean="0">
                <a:solidFill>
                  <a:schemeClr val="bg2"/>
                </a:solidFill>
              </a:rPr>
              <a:t>and</a:t>
            </a:r>
            <a:r>
              <a:rPr lang="cs-CZ" sz="2400" dirty="0" smtClean="0">
                <a:solidFill>
                  <a:schemeClr val="bg2"/>
                </a:solidFill>
              </a:rPr>
              <a:t> </a:t>
            </a:r>
            <a:r>
              <a:rPr lang="cs-CZ" sz="2400" dirty="0" err="1" smtClean="0">
                <a:solidFill>
                  <a:schemeClr val="bg2"/>
                </a:solidFill>
              </a:rPr>
              <a:t>impaired</a:t>
            </a:r>
            <a:r>
              <a:rPr lang="cs-CZ" sz="2400" dirty="0" smtClean="0">
                <a:solidFill>
                  <a:schemeClr val="bg2"/>
                </a:solidFill>
              </a:rPr>
              <a:t> </a:t>
            </a:r>
            <a:r>
              <a:rPr lang="cs-CZ" sz="2400" dirty="0" err="1" smtClean="0">
                <a:solidFill>
                  <a:schemeClr val="bg2"/>
                </a:solidFill>
              </a:rPr>
              <a:t>cognitive</a:t>
            </a:r>
            <a:r>
              <a:rPr lang="cs-CZ" sz="2400" dirty="0" smtClean="0">
                <a:solidFill>
                  <a:schemeClr val="bg2"/>
                </a:solidFill>
              </a:rPr>
              <a:t> </a:t>
            </a:r>
            <a:r>
              <a:rPr lang="cs-CZ" sz="2400" dirty="0" err="1" smtClean="0">
                <a:solidFill>
                  <a:schemeClr val="bg2"/>
                </a:solidFill>
              </a:rPr>
              <a:t>functioning</a:t>
            </a:r>
            <a:r>
              <a:rPr lang="cs-CZ" sz="2400" dirty="0" smtClean="0">
                <a:solidFill>
                  <a:schemeClr val="bg2"/>
                </a:solidFill>
              </a:rPr>
              <a:t>:</a:t>
            </a:r>
            <a:r>
              <a:rPr lang="cs-CZ" sz="2400" dirty="0" err="1" smtClean="0">
                <a:solidFill>
                  <a:schemeClr val="bg2"/>
                </a:solidFill>
              </a:rPr>
              <a:t>The</a:t>
            </a:r>
            <a:r>
              <a:rPr lang="cs-CZ" sz="2400" dirty="0" smtClean="0">
                <a:solidFill>
                  <a:schemeClr val="bg2"/>
                </a:solidFill>
              </a:rPr>
              <a:t> role </a:t>
            </a:r>
            <a:r>
              <a:rPr lang="cs-CZ" sz="2400" dirty="0" err="1" smtClean="0">
                <a:solidFill>
                  <a:schemeClr val="bg2"/>
                </a:solidFill>
              </a:rPr>
              <a:t>of</a:t>
            </a:r>
            <a:r>
              <a:rPr lang="cs-CZ" sz="2400" dirty="0" smtClean="0">
                <a:solidFill>
                  <a:schemeClr val="bg2"/>
                </a:solidFill>
              </a:rPr>
              <a:t> </a:t>
            </a:r>
            <a:r>
              <a:rPr lang="cs-CZ" sz="2400" dirty="0" err="1" smtClean="0">
                <a:solidFill>
                  <a:schemeClr val="bg2"/>
                </a:solidFill>
              </a:rPr>
              <a:t>executive</a:t>
            </a:r>
            <a:endParaRPr lang="cs-CZ" sz="2400" dirty="0" smtClean="0">
              <a:solidFill>
                <a:schemeClr val="bg2"/>
              </a:solidFill>
            </a:endParaRPr>
          </a:p>
          <a:p>
            <a:pPr>
              <a:buNone/>
            </a:pPr>
            <a:r>
              <a:rPr lang="cs-CZ" sz="2400" dirty="0" smtClean="0">
                <a:solidFill>
                  <a:schemeClr val="bg2"/>
                </a:solidFill>
              </a:rPr>
              <a:t> </a:t>
            </a:r>
            <a:r>
              <a:rPr lang="cs-CZ" sz="2400" dirty="0" err="1" smtClean="0">
                <a:solidFill>
                  <a:schemeClr val="bg2"/>
                </a:solidFill>
              </a:rPr>
              <a:t>control</a:t>
            </a:r>
            <a:r>
              <a:rPr lang="cs-CZ" sz="2400" dirty="0" smtClean="0">
                <a:solidFill>
                  <a:schemeClr val="bg2"/>
                </a:solidFill>
              </a:rPr>
              <a:t> in </a:t>
            </a:r>
            <a:r>
              <a:rPr lang="cs-CZ" sz="2400" dirty="0" err="1" smtClean="0">
                <a:solidFill>
                  <a:schemeClr val="bg2"/>
                </a:solidFill>
              </a:rPr>
              <a:t>the</a:t>
            </a:r>
            <a:r>
              <a:rPr lang="cs-CZ" sz="2400" dirty="0" smtClean="0">
                <a:solidFill>
                  <a:schemeClr val="bg2"/>
                </a:solidFill>
              </a:rPr>
              <a:t> performance </a:t>
            </a:r>
            <a:r>
              <a:rPr lang="cs-CZ" sz="2400" dirty="0" err="1" smtClean="0">
                <a:solidFill>
                  <a:schemeClr val="bg2"/>
                </a:solidFill>
              </a:rPr>
              <a:t>of</a:t>
            </a:r>
            <a:r>
              <a:rPr lang="cs-CZ" sz="2400" dirty="0" smtClean="0">
                <a:solidFill>
                  <a:schemeClr val="bg2"/>
                </a:solidFill>
              </a:rPr>
              <a:t> </a:t>
            </a:r>
            <a:r>
              <a:rPr lang="cs-CZ" sz="2400" dirty="0" err="1" smtClean="0">
                <a:solidFill>
                  <a:schemeClr val="bg2"/>
                </a:solidFill>
              </a:rPr>
              <a:t>cognitive</a:t>
            </a:r>
            <a:r>
              <a:rPr lang="cs-CZ" sz="2400" dirty="0" smtClean="0">
                <a:solidFill>
                  <a:schemeClr val="bg2"/>
                </a:solidFill>
              </a:rPr>
              <a:t> </a:t>
            </a:r>
            <a:r>
              <a:rPr lang="cs-CZ" sz="2400" dirty="0" err="1" smtClean="0">
                <a:solidFill>
                  <a:schemeClr val="bg2"/>
                </a:solidFill>
              </a:rPr>
              <a:t>tasks</a:t>
            </a:r>
            <a:r>
              <a:rPr lang="cs-CZ" sz="2400" dirty="0" smtClean="0">
                <a:solidFill>
                  <a:schemeClr val="bg2"/>
                </a:solidFill>
              </a:rPr>
              <a:t>.</a:t>
            </a:r>
          </a:p>
          <a:p>
            <a:endParaRPr lang="cs-CZ" sz="1800" dirty="0" smtClean="0"/>
          </a:p>
          <a:p>
            <a:r>
              <a:rPr lang="cs-CZ" sz="2400" dirty="0" smtClean="0"/>
              <a:t>Byla porovnávána skupina sester s vysokým burnout a skupina sester s nízkým burnout z domova důchodců. </a:t>
            </a:r>
          </a:p>
          <a:p>
            <a:r>
              <a:rPr lang="cs-CZ" sz="2400" b="1" dirty="0" smtClean="0"/>
              <a:t>Vysoká úroveň emočního vyčerpání byla spojena s více chybami a delším reakčním časem při úlohách s exekutivní kontrolou.</a:t>
            </a:r>
            <a:r>
              <a:rPr lang="cs-CZ" sz="2400" dirty="0" smtClean="0"/>
              <a:t>  </a:t>
            </a:r>
          </a:p>
          <a:p>
            <a:r>
              <a:rPr lang="cs-CZ" sz="2400" dirty="0" smtClean="0"/>
              <a:t>Nebyly rozdíly v úlohách, které vyžadovaly nízkou exekutivní kontrolu. </a:t>
            </a:r>
          </a:p>
          <a:p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57200" y="6093296"/>
            <a:ext cx="7967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400" dirty="0" err="1" smtClean="0"/>
              <a:t>Work</a:t>
            </a:r>
            <a:r>
              <a:rPr lang="cs-CZ" sz="1400" dirty="0" smtClean="0"/>
              <a:t> &amp; Stress: </a:t>
            </a:r>
            <a:r>
              <a:rPr lang="cs-CZ" sz="1400" dirty="0" err="1" smtClean="0"/>
              <a:t>An</a:t>
            </a:r>
            <a:r>
              <a:rPr lang="cs-CZ" sz="1400" dirty="0" smtClean="0"/>
              <a:t> </a:t>
            </a:r>
            <a:r>
              <a:rPr lang="cs-CZ" sz="1400" dirty="0" err="1" smtClean="0"/>
              <a:t>International</a:t>
            </a:r>
            <a:r>
              <a:rPr lang="cs-CZ" sz="1400" dirty="0" smtClean="0"/>
              <a:t> </a:t>
            </a:r>
            <a:r>
              <a:rPr lang="cs-CZ" sz="1400" dirty="0" err="1" smtClean="0"/>
              <a:t>Journal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Work</a:t>
            </a:r>
            <a:r>
              <a:rPr lang="cs-CZ" sz="1400" dirty="0" smtClean="0"/>
              <a:t>, </a:t>
            </a:r>
            <a:r>
              <a:rPr lang="cs-CZ" sz="1400" dirty="0" err="1" smtClean="0"/>
              <a:t>Health</a:t>
            </a:r>
            <a:r>
              <a:rPr lang="cs-CZ" sz="1400" dirty="0" smtClean="0"/>
              <a:t> &amp; </a:t>
            </a:r>
            <a:r>
              <a:rPr lang="cs-CZ" sz="1400" dirty="0" err="1" smtClean="0"/>
              <a:t>Organisations</a:t>
            </a:r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Stefan </a:t>
            </a:r>
            <a:r>
              <a:rPr lang="cs-CZ" sz="1400" dirty="0" err="1" smtClean="0"/>
              <a:t>Diestela</a:t>
            </a:r>
            <a:r>
              <a:rPr lang="cs-CZ" sz="1400" dirty="0" smtClean="0"/>
              <a:t>, </a:t>
            </a:r>
            <a:r>
              <a:rPr lang="cs-CZ" sz="1400" dirty="0" err="1" smtClean="0"/>
              <a:t>Marlen</a:t>
            </a:r>
            <a:r>
              <a:rPr lang="cs-CZ" sz="1400" dirty="0" smtClean="0"/>
              <a:t> </a:t>
            </a:r>
            <a:r>
              <a:rPr lang="cs-CZ" sz="1400" dirty="0" err="1" smtClean="0"/>
              <a:t>Cosmar</a:t>
            </a:r>
            <a:r>
              <a:rPr lang="cs-CZ" sz="1400" dirty="0" smtClean="0"/>
              <a:t>, </a:t>
            </a:r>
            <a:r>
              <a:rPr lang="en-US" sz="1400" dirty="0" smtClean="0"/>
              <a:t>Volume 27, Issue 2, 2013 </a:t>
            </a:r>
            <a:endParaRPr lang="cs-CZ" sz="1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Kognitivní postižení u burnout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686800" cy="4099594"/>
          </a:xfrm>
        </p:spPr>
        <p:txBody>
          <a:bodyPr/>
          <a:lstStyle/>
          <a:p>
            <a:pPr>
              <a:buNone/>
            </a:pPr>
            <a:r>
              <a:rPr lang="cs-CZ" sz="2000" dirty="0" err="1" smtClean="0"/>
              <a:t>Impaired</a:t>
            </a:r>
            <a:r>
              <a:rPr lang="cs-CZ" sz="2000" dirty="0" smtClean="0"/>
              <a:t> </a:t>
            </a:r>
            <a:r>
              <a:rPr lang="cs-CZ" sz="2000" dirty="0" err="1" smtClean="0"/>
              <a:t>cognitive</a:t>
            </a:r>
            <a:r>
              <a:rPr lang="cs-CZ" sz="2000" dirty="0" smtClean="0"/>
              <a:t> performance in </a:t>
            </a:r>
            <a:r>
              <a:rPr lang="cs-CZ" sz="2000" dirty="0" err="1" smtClean="0"/>
              <a:t>patients</a:t>
            </a:r>
            <a:r>
              <a:rPr lang="cs-CZ" sz="2000" dirty="0" smtClean="0"/>
              <a:t>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chronic</a:t>
            </a:r>
            <a:r>
              <a:rPr lang="cs-CZ" sz="2000" dirty="0" smtClean="0"/>
              <a:t> burnout syndrome.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Vyhodnocovali obecné kognitivní schopnosti, paměť a pozornost u 67 žen léčených pro chronický burnout. Burnout a 15 kontrolních osob byli testováni standardními testy verbálních a neverbálních kognitivních schopností. (WAIS), verbální (</a:t>
            </a:r>
            <a:r>
              <a:rPr lang="cs-CZ" sz="2000" dirty="0" err="1" smtClean="0">
                <a:solidFill>
                  <a:schemeClr val="bg1">
                    <a:lumMod val="10000"/>
                  </a:schemeClr>
                </a:solidFill>
              </a:rPr>
              <a:t>Claeson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10000"/>
                  </a:schemeClr>
                </a:solidFill>
              </a:rPr>
              <a:t>Dahl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) a nonverbální (</a:t>
            </a:r>
            <a:r>
              <a:rPr lang="cs-CZ" sz="2000" dirty="0" err="1" smtClean="0">
                <a:solidFill>
                  <a:schemeClr val="bg1">
                    <a:lumMod val="10000"/>
                  </a:schemeClr>
                </a:solidFill>
              </a:rPr>
              <a:t>Rev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komplexní figury) paměti a vizuální a sluchové pozornosti (IVA). </a:t>
            </a:r>
          </a:p>
          <a:p>
            <a:endParaRPr lang="cs-CZ" sz="2000" b="1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Ve skupině burnout se projevila významná redukce v nonverbální paměti i ve vizuální a sluchové pozornosti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.</a:t>
            </a:r>
          </a:p>
          <a:p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5877272"/>
            <a:ext cx="482760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 smtClean="0"/>
              <a:t>Biol</a:t>
            </a:r>
            <a:r>
              <a:rPr lang="cs-CZ" sz="1400" dirty="0" smtClean="0"/>
              <a:t> </a:t>
            </a:r>
            <a:r>
              <a:rPr lang="cs-CZ" sz="1400" dirty="0" err="1" smtClean="0"/>
              <a:t>Psychol</a:t>
            </a:r>
            <a:r>
              <a:rPr lang="cs-CZ" sz="1400" dirty="0" smtClean="0"/>
              <a:t>. 2005 </a:t>
            </a:r>
            <a:r>
              <a:rPr lang="cs-CZ" sz="1400" dirty="0" err="1" smtClean="0"/>
              <a:t>Jul</a:t>
            </a:r>
            <a:r>
              <a:rPr lang="cs-CZ" sz="1400" dirty="0" smtClean="0"/>
              <a:t>;69(3):271-9.</a:t>
            </a:r>
          </a:p>
          <a:p>
            <a:r>
              <a:rPr lang="cs-CZ" sz="1400" dirty="0" err="1" smtClean="0"/>
              <a:t>Sandström</a:t>
            </a:r>
            <a:r>
              <a:rPr lang="cs-CZ" sz="1400" dirty="0" smtClean="0"/>
              <a:t> A, </a:t>
            </a:r>
            <a:r>
              <a:rPr lang="cs-CZ" sz="1400" dirty="0" err="1" smtClean="0"/>
              <a:t>Rhodin</a:t>
            </a:r>
            <a:r>
              <a:rPr lang="cs-CZ" sz="1400" dirty="0" smtClean="0"/>
              <a:t> IN, </a:t>
            </a:r>
            <a:r>
              <a:rPr lang="cs-CZ" sz="1400" dirty="0" err="1" smtClean="0"/>
              <a:t>Lundberg</a:t>
            </a:r>
            <a:r>
              <a:rPr lang="cs-CZ" sz="1400" dirty="0" smtClean="0"/>
              <a:t> M, </a:t>
            </a:r>
            <a:r>
              <a:rPr lang="cs-CZ" sz="1400" dirty="0" err="1" smtClean="0"/>
              <a:t>Olsson</a:t>
            </a:r>
            <a:r>
              <a:rPr lang="cs-CZ" sz="1400" dirty="0" smtClean="0"/>
              <a:t> T, </a:t>
            </a:r>
            <a:r>
              <a:rPr lang="cs-CZ" sz="1400" dirty="0" err="1" smtClean="0"/>
              <a:t>Nyberg</a:t>
            </a:r>
            <a:r>
              <a:rPr lang="cs-CZ" sz="1400" dirty="0" smtClean="0"/>
              <a:t> L.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71702"/>
          </a:xfrm>
        </p:spPr>
        <p:txBody>
          <a:bodyPr/>
          <a:lstStyle/>
          <a:p>
            <a:r>
              <a:rPr lang="cs-CZ" sz="2800" dirty="0" smtClean="0">
                <a:solidFill>
                  <a:schemeClr val="bg1">
                    <a:lumMod val="10000"/>
                  </a:schemeClr>
                </a:solidFill>
              </a:rPr>
              <a:t>najít si zdravý pozitivní vztah k sobě samému</a:t>
            </a:r>
          </a:p>
          <a:p>
            <a:r>
              <a:rPr lang="cs-CZ" sz="2800" dirty="0" smtClean="0">
                <a:solidFill>
                  <a:schemeClr val="bg1">
                    <a:lumMod val="10000"/>
                  </a:schemeClr>
                </a:solidFill>
              </a:rPr>
              <a:t>upravit si vlastní postoj  k práci </a:t>
            </a:r>
          </a:p>
          <a:p>
            <a:r>
              <a:rPr lang="cs-CZ" sz="2800" dirty="0" smtClean="0">
                <a:solidFill>
                  <a:schemeClr val="bg1">
                    <a:lumMod val="10000"/>
                  </a:schemeClr>
                </a:solidFill>
              </a:rPr>
              <a:t>vypěstovat si  schopnost - </a:t>
            </a:r>
            <a:r>
              <a:rPr lang="cs-CZ" sz="2800" i="1" dirty="0" smtClean="0">
                <a:solidFill>
                  <a:schemeClr val="bg1">
                    <a:lumMod val="10000"/>
                  </a:schemeClr>
                </a:solidFill>
              </a:rPr>
              <a:t>„malé věci řeším  rukou mávnutím</a:t>
            </a:r>
            <a:r>
              <a:rPr lang="cs-CZ" sz="2800" dirty="0" smtClean="0">
                <a:solidFill>
                  <a:schemeClr val="bg1">
                    <a:lumMod val="10000"/>
                  </a:schemeClr>
                </a:solidFill>
              </a:rPr>
              <a:t>“ </a:t>
            </a:r>
          </a:p>
          <a:p>
            <a:r>
              <a:rPr lang="cs-CZ" sz="2800" dirty="0" smtClean="0">
                <a:solidFill>
                  <a:schemeClr val="bg1">
                    <a:lumMod val="10000"/>
                  </a:schemeClr>
                </a:solidFill>
              </a:rPr>
              <a:t>aktivně trávit volný čas, zlepšovat tělesnou kondici</a:t>
            </a:r>
          </a:p>
          <a:p>
            <a:r>
              <a:rPr lang="cs-CZ" sz="2800" dirty="0" smtClean="0">
                <a:solidFill>
                  <a:schemeClr val="bg1">
                    <a:lumMod val="10000"/>
                  </a:schemeClr>
                </a:solidFill>
              </a:rPr>
              <a:t>pěstovat si zájmy a koníčky </a:t>
            </a:r>
          </a:p>
          <a:p>
            <a:r>
              <a:rPr lang="cs-CZ" sz="2800" dirty="0" smtClean="0">
                <a:solidFill>
                  <a:schemeClr val="bg1">
                    <a:lumMod val="10000"/>
                  </a:schemeClr>
                </a:solidFill>
              </a:rPr>
              <a:t>sociální opora (rodina, kolegové, přátelé) </a:t>
            </a:r>
          </a:p>
          <a:p>
            <a:r>
              <a:rPr lang="cs-CZ" sz="2800" dirty="0" smtClean="0">
                <a:solidFill>
                  <a:schemeClr val="bg1">
                    <a:lumMod val="10000"/>
                  </a:schemeClr>
                </a:solidFill>
              </a:rPr>
              <a:t>pravidelná, otevřená komunikace mezi nadřízenými a podřízenými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/      pracovní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2536" y="1457400"/>
            <a:ext cx="9144000" cy="5400600"/>
          </a:xfrm>
        </p:spPr>
        <p:txBody>
          <a:bodyPr/>
          <a:lstStyle/>
          <a:p>
            <a:pPr lvl="0">
              <a:buNone/>
            </a:pP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Pracovní zátěž</a:t>
            </a:r>
            <a:endParaRPr lang="cs-CZ" sz="2000" dirty="0" smtClean="0">
              <a:solidFill>
                <a:schemeClr val="bg1">
                  <a:lumMod val="10000"/>
                </a:schemeClr>
              </a:solidFill>
            </a:endParaRPr>
          </a:p>
          <a:p>
            <a:pPr lvl="1">
              <a:buNone/>
            </a:pP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Mám/ nemám čas na to, abych udělal práci, kterou mám udělat</a:t>
            </a:r>
          </a:p>
          <a:p>
            <a:pPr lvl="0">
              <a:buNone/>
            </a:pP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Kontrola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</a:p>
          <a:p>
            <a:pPr lvl="1">
              <a:buNone/>
            </a:pP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Mám/nemám pod kontrolou to, jak dělám svoji práci.</a:t>
            </a:r>
          </a:p>
          <a:p>
            <a:pPr lvl="0">
              <a:buNone/>
            </a:pP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Odměna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endParaRPr lang="cs-CZ" sz="2800" dirty="0" smtClean="0">
              <a:solidFill>
                <a:schemeClr val="bg1">
                  <a:lumMod val="10000"/>
                </a:schemeClr>
              </a:solidFill>
            </a:endParaRPr>
          </a:p>
          <a:p>
            <a:pPr lvl="1">
              <a:buNone/>
            </a:pP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Ostatní uznávají/neuznávají mou práci.</a:t>
            </a:r>
          </a:p>
          <a:p>
            <a:pPr lvl="0">
              <a:buNone/>
            </a:pP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Komunita</a:t>
            </a:r>
            <a:endParaRPr lang="cs-CZ" sz="2000" dirty="0" smtClean="0">
              <a:solidFill>
                <a:schemeClr val="bg1">
                  <a:lumMod val="10000"/>
                </a:schemeClr>
              </a:solidFill>
            </a:endParaRPr>
          </a:p>
          <a:p>
            <a:pPr lvl="1">
              <a:buNone/>
            </a:pP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Lidé při plnění svých pracovních rolí důvěřuji /nedůvěřují jeden druhému.</a:t>
            </a:r>
          </a:p>
          <a:p>
            <a:pPr lvl="0">
              <a:buNone/>
            </a:pPr>
            <a:r>
              <a:rPr lang="cs-CZ" sz="2000" b="1" dirty="0" err="1" smtClean="0">
                <a:solidFill>
                  <a:schemeClr val="bg1">
                    <a:lumMod val="10000"/>
                  </a:schemeClr>
                </a:solidFill>
              </a:rPr>
              <a:t>Férovost</a:t>
            </a:r>
            <a:endParaRPr lang="cs-CZ" sz="2000" dirty="0" smtClean="0">
              <a:solidFill>
                <a:schemeClr val="bg1">
                  <a:lumMod val="10000"/>
                </a:schemeClr>
              </a:solidFill>
            </a:endParaRPr>
          </a:p>
          <a:p>
            <a:pPr lvl="1">
              <a:buNone/>
            </a:pP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Všechny pracovní zdroje jsou spravedlivě /nespravedlivě alokovány.</a:t>
            </a:r>
          </a:p>
          <a:p>
            <a:pPr lvl="0">
              <a:buNone/>
            </a:pP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Hodnoty</a:t>
            </a:r>
            <a:endParaRPr lang="cs-CZ" sz="2000" dirty="0" smtClean="0">
              <a:solidFill>
                <a:schemeClr val="bg1">
                  <a:lumMod val="10000"/>
                </a:schemeClr>
              </a:solidFill>
            </a:endParaRPr>
          </a:p>
          <a:p>
            <a:pPr lvl="1">
              <a:buNone/>
            </a:pP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Mé osobní hodnoty a hodnoty, které prosazuje organizace, jsou /nejsou  </a:t>
            </a:r>
          </a:p>
          <a:p>
            <a:pPr lvl="1">
              <a:buNone/>
            </a:pP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přibližně stejné.</a:t>
            </a:r>
            <a:endParaRPr lang="cs-CZ" sz="2400" dirty="0" smtClean="0">
              <a:solidFill>
                <a:schemeClr val="bg1">
                  <a:lumMod val="10000"/>
                </a:schemeClr>
              </a:solidFill>
            </a:endParaRP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3600" dirty="0" smtClean="0"/>
          </a:p>
          <a:p>
            <a:pPr lvl="1"/>
            <a:endParaRPr lang="cs-CZ" sz="2000" dirty="0" smtClean="0"/>
          </a:p>
          <a:p>
            <a:endParaRPr lang="cs-CZ" sz="2400" dirty="0"/>
          </a:p>
        </p:txBody>
      </p:sp>
      <p:sp>
        <p:nvSpPr>
          <p:cNvPr id="4" name="Veselý obličej 3"/>
          <p:cNvSpPr/>
          <p:nvPr/>
        </p:nvSpPr>
        <p:spPr>
          <a:xfrm>
            <a:off x="1043608" y="598674"/>
            <a:ext cx="514400" cy="562074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/>
          <p:cNvSpPr/>
          <p:nvPr/>
        </p:nvSpPr>
        <p:spPr>
          <a:xfrm>
            <a:off x="2123728" y="598674"/>
            <a:ext cx="514400" cy="562074"/>
          </a:xfrm>
          <a:prstGeom prst="smileyFace">
            <a:avLst>
              <a:gd name="adj" fmla="val -4653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BurntOutCas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15160" y="728700"/>
            <a:ext cx="3524792" cy="5422756"/>
          </a:xfrm>
        </p:spPr>
      </p:pic>
      <p:pic>
        <p:nvPicPr>
          <p:cNvPr id="5" name="Obrázek 4" descr="vyhasly pripa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22677" y="728700"/>
            <a:ext cx="3486058" cy="5422756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64804"/>
            <a:ext cx="8229600" cy="3700463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Řešit psychosociální rizika je obtížnější než zvládat problémy bezpečnosti práce</a:t>
            </a:r>
            <a:endParaRPr lang="cs-CZ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 burnout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3349625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psychologické přístupy:</a:t>
            </a:r>
          </a:p>
          <a:p>
            <a:pPr>
              <a:buNone/>
            </a:pPr>
            <a:endParaRPr lang="cs-CZ" dirty="0" smtClean="0">
              <a:solidFill>
                <a:schemeClr val="bg1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 existenciální psychoterapie</a:t>
            </a:r>
          </a:p>
          <a:p>
            <a:pPr>
              <a:buNone/>
            </a:pPr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10000"/>
                  </a:schemeClr>
                </a:solidFill>
              </a:rPr>
              <a:t>logoterapie</a:t>
            </a:r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10000"/>
                  </a:schemeClr>
                </a:solidFill>
              </a:rPr>
              <a:t>daseinsanalýza</a:t>
            </a:r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léčit burnout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3703550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bg1">
                    <a:lumMod val="10000"/>
                  </a:schemeClr>
                </a:solidFill>
              </a:rPr>
              <a:t>naučme se:</a:t>
            </a:r>
          </a:p>
          <a:p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 aktivně vyhledávat dobré stránky života, radovat se z nich</a:t>
            </a:r>
          </a:p>
          <a:p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těšit se z maličkostí a nepřipustit, aby se aktivity, které nám v životě dělaly radost, staly povinnosti</a:t>
            </a:r>
          </a:p>
          <a:p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správně komunikovat</a:t>
            </a:r>
            <a:endParaRPr lang="cs-CZ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Kudy cesta nevede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64804"/>
            <a:ext cx="8229600" cy="3996444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 </a:t>
            </a:r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nepomáhá:</a:t>
            </a:r>
          </a:p>
          <a:p>
            <a:pPr>
              <a:buNone/>
            </a:pPr>
            <a:endParaRPr lang="cs-CZ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neangažování se   </a:t>
            </a:r>
          </a:p>
          <a:p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distancování se od problémů</a:t>
            </a:r>
          </a:p>
          <a:p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netečnost</a:t>
            </a:r>
          </a:p>
          <a:p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dělání „mrtvého brouka“ </a:t>
            </a:r>
            <a:endParaRPr lang="cs-CZ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2258" y="0"/>
            <a:ext cx="8229600" cy="836712"/>
          </a:xfrm>
        </p:spPr>
        <p:txBody>
          <a:bodyPr/>
          <a:lstStyle/>
          <a:p>
            <a:r>
              <a:rPr lang="cs-CZ" dirty="0" smtClean="0"/>
              <a:t>Co dělají jiní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035698"/>
          </a:xfrm>
        </p:spPr>
        <p:txBody>
          <a:bodyPr/>
          <a:lstStyle/>
          <a:p>
            <a:r>
              <a:rPr lang="cs-CZ" sz="2000" dirty="0" err="1" smtClean="0">
                <a:solidFill>
                  <a:schemeClr val="bg1">
                    <a:lumMod val="10000"/>
                  </a:schemeClr>
                </a:solidFill>
              </a:rPr>
              <a:t>Prof.MUDr.Cyril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10000"/>
                  </a:schemeClr>
                </a:solidFill>
              </a:rPr>
              <a:t>Höschl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, DrSc.,  výuka studentů….v kombinaci s medicínou působí jako ochranný faktor, zejména , když vás baví. Je to cosi jako aktivní odpočinek. Další ochranou jsou přátelé, výzkum a rodina.</a:t>
            </a:r>
            <a:endParaRPr lang="cs-CZ" sz="700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sz="2000" dirty="0" err="1" smtClean="0">
                <a:solidFill>
                  <a:schemeClr val="bg1">
                    <a:lumMod val="10000"/>
                  </a:schemeClr>
                </a:solidFill>
              </a:rPr>
              <a:t>Prof.MUDr.Pavel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10000"/>
                  </a:schemeClr>
                </a:solidFill>
              </a:rPr>
              <a:t>Pafko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, DrSc.: Vybral jsem si práci, která mě baví a do práce se těším.</a:t>
            </a:r>
            <a:endParaRPr lang="cs-CZ" sz="700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sz="2000" dirty="0" err="1" smtClean="0">
                <a:solidFill>
                  <a:schemeClr val="bg1">
                    <a:lumMod val="10000"/>
                  </a:schemeClr>
                </a:solidFill>
              </a:rPr>
              <a:t>Doc.PhDr.Jiřina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Šiklová ,CSc.: Jsem pořád na něco zvědavá, dělám věci, ve kterých se snažím najít smysl. </a:t>
            </a:r>
            <a:endParaRPr lang="cs-CZ" sz="700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sz="2000" dirty="0" err="1" smtClean="0">
                <a:solidFill>
                  <a:schemeClr val="bg1">
                    <a:lumMod val="10000"/>
                  </a:schemeClr>
                </a:solidFill>
              </a:rPr>
              <a:t>PhDr.Helena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Klímová:  Vědomě se vyhýbám závislostem- na penězích, na výkonu, na úspěchu, na lidech. Vedle své práce dělám další rozmanité věci- psaní, pěstování kytek, pečuji o pravnuky, což je velmi občerstvující a inspirativní. </a:t>
            </a:r>
            <a:endParaRPr lang="cs-CZ" sz="200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sz="2000" dirty="0" err="1" smtClean="0">
                <a:solidFill>
                  <a:schemeClr val="bg1">
                    <a:lumMod val="10000"/>
                  </a:schemeClr>
                </a:solidFill>
              </a:rPr>
              <a:t>Prof.PhDr.Jaro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10000"/>
                  </a:schemeClr>
                </a:solidFill>
              </a:rPr>
              <a:t>Křivohlavý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, CSc.: Neobvyklá až nadměrná zvídavost nejen v oboru, ve kterém pracuji, ale i mnohého jiného (cestování po našich kopcích i po světě, sledování objevů v astronomii). S tím se pojí i snaha nenechat si nalezené jen pro sebe, ale dávat je s potěšením dál.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75856" y="6254152"/>
            <a:ext cx="33874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Jak žít a vyhnout se syndromu vyhoření,</a:t>
            </a:r>
          </a:p>
          <a:p>
            <a:r>
              <a:rPr lang="cs-CZ" sz="1400" dirty="0" err="1" smtClean="0"/>
              <a:t>Radkin</a:t>
            </a:r>
            <a:r>
              <a:rPr lang="cs-CZ" sz="1400" dirty="0" smtClean="0"/>
              <a:t> </a:t>
            </a:r>
            <a:r>
              <a:rPr lang="cs-CZ" sz="1400" dirty="0" err="1" smtClean="0"/>
              <a:t>Honzák</a:t>
            </a:r>
            <a:r>
              <a:rPr lang="cs-CZ" sz="1400" dirty="0" smtClean="0"/>
              <a:t> 2013</a:t>
            </a:r>
            <a:endParaRPr lang="cs-CZ" sz="1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229600" cy="1143000"/>
          </a:xfrm>
        </p:spPr>
        <p:txBody>
          <a:bodyPr/>
          <a:lstStyle/>
          <a:p>
            <a:r>
              <a:rPr lang="cs-CZ" dirty="0" smtClean="0"/>
              <a:t>Děkuji Vám všem</a:t>
            </a:r>
            <a:endParaRPr lang="cs-CZ" dirty="0"/>
          </a:p>
        </p:txBody>
      </p:sp>
      <p:pic>
        <p:nvPicPr>
          <p:cNvPr id="4" name="Zástupný symbol pro obsah 3" descr="Freudenberger,Herbert_01_jpg_43927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199" y="1417638"/>
            <a:ext cx="3516069" cy="3955578"/>
          </a:xfrm>
        </p:spPr>
      </p:pic>
      <p:pic>
        <p:nvPicPr>
          <p:cNvPr id="5" name="Obrázek 4" descr="maslac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32040" y="1417638"/>
            <a:ext cx="2700300" cy="396044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860032" y="5913276"/>
            <a:ext cx="227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Christina MASLACH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59532" y="5913276"/>
            <a:ext cx="2852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Herbert J. Freudenberger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83670"/>
          </a:xfrm>
        </p:spPr>
        <p:txBody>
          <a:bodyPr/>
          <a:lstStyle/>
          <a:p>
            <a:pPr lvl="0">
              <a:buNone/>
            </a:pP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Herbert J. Freudenberger </a:t>
            </a:r>
          </a:p>
          <a:p>
            <a:pPr lvl="0">
              <a:buNone/>
            </a:pP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    </a:t>
            </a:r>
            <a:r>
              <a:rPr lang="en-US" sz="2000" dirty="0" smtClean="0">
                <a:solidFill>
                  <a:schemeClr val="bg1">
                    <a:lumMod val="10000"/>
                  </a:schemeClr>
                </a:solidFill>
              </a:rPr>
              <a:t>* 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1927, Frankfurt nad Mohanem – †1999, New York</a:t>
            </a:r>
          </a:p>
          <a:p>
            <a:pPr lvl="0">
              <a:buNone/>
            </a:pP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     v článku „</a:t>
            </a:r>
            <a:r>
              <a:rPr lang="cs-CZ" sz="2000" dirty="0" err="1" smtClean="0">
                <a:solidFill>
                  <a:schemeClr val="bg1">
                    <a:lumMod val="10000"/>
                  </a:schemeClr>
                </a:solidFill>
              </a:rPr>
              <a:t>Staff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burnout“ publikovaném v roce 1974 v časopise „</a:t>
            </a:r>
            <a:r>
              <a:rPr lang="cs-CZ" sz="2000" dirty="0" err="1" smtClean="0">
                <a:solidFill>
                  <a:schemeClr val="bg1">
                    <a:lumMod val="10000"/>
                  </a:schemeClr>
                </a:solidFill>
              </a:rPr>
              <a:t>Journal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10000"/>
                  </a:schemeClr>
                </a:solidFill>
              </a:rPr>
              <a:t>of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10000"/>
                  </a:schemeClr>
                </a:solidFill>
              </a:rPr>
              <a:t>Social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10000"/>
                  </a:schemeClr>
                </a:solidFill>
              </a:rPr>
              <a:t>Issues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“ popsal syndrom vyhoření jako</a:t>
            </a:r>
          </a:p>
          <a:p>
            <a:pPr lvl="0">
              <a:buNone/>
            </a:pP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   „stav mentálního a fyzického vyčerpání způsobeného profesionálním životem daného jedince“</a:t>
            </a:r>
          </a:p>
          <a:p>
            <a:pPr lvl="0">
              <a:buNone/>
            </a:pPr>
            <a:endParaRPr lang="cs-CZ" sz="2000" dirty="0" smtClean="0">
              <a:solidFill>
                <a:schemeClr val="bg1">
                  <a:lumMod val="10000"/>
                </a:schemeClr>
              </a:solidFill>
            </a:endParaRPr>
          </a:p>
          <a:p>
            <a:pPr lvl="0">
              <a:buNone/>
            </a:pP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    </a:t>
            </a:r>
            <a:r>
              <a:rPr lang="cs-CZ" sz="2000" b="1" dirty="0" err="1" smtClean="0">
                <a:solidFill>
                  <a:schemeClr val="bg1">
                    <a:lumMod val="10000"/>
                  </a:schemeClr>
                </a:solidFill>
              </a:rPr>
              <a:t>Christine</a:t>
            </a: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sz="2000" b="1" dirty="0" err="1" smtClean="0">
                <a:solidFill>
                  <a:schemeClr val="bg1">
                    <a:lumMod val="10000"/>
                  </a:schemeClr>
                </a:solidFill>
              </a:rPr>
              <a:t>Maslach</a:t>
            </a: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(* 1946, San </a:t>
            </a:r>
            <a:r>
              <a:rPr lang="cs-CZ" sz="2000" dirty="0" err="1" smtClean="0">
                <a:solidFill>
                  <a:schemeClr val="bg1">
                    <a:lumMod val="10000"/>
                  </a:schemeClr>
                </a:solidFill>
              </a:rPr>
              <a:t>Francisco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, USA) spolu se svou kolegyní </a:t>
            </a:r>
            <a:r>
              <a:rPr lang="cs-CZ" sz="2000" b="1" dirty="0" err="1" smtClean="0">
                <a:solidFill>
                  <a:schemeClr val="bg1">
                    <a:lumMod val="10000"/>
                  </a:schemeClr>
                </a:solidFill>
              </a:rPr>
              <a:t>Susan</a:t>
            </a: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 Jackson 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publikovala v roce 1981 první verzi </a:t>
            </a:r>
            <a:r>
              <a:rPr lang="cs-CZ" sz="2000" dirty="0" err="1" smtClean="0">
                <a:solidFill>
                  <a:schemeClr val="bg1">
                    <a:lumMod val="10000"/>
                  </a:schemeClr>
                </a:solidFill>
              </a:rPr>
              <a:t>Maslach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Burnout </a:t>
            </a:r>
            <a:r>
              <a:rPr lang="cs-CZ" sz="2000" dirty="0" err="1" smtClean="0">
                <a:solidFill>
                  <a:schemeClr val="bg1">
                    <a:lumMod val="10000"/>
                  </a:schemeClr>
                </a:solidFill>
              </a:rPr>
              <a:t>Inventory</a:t>
            </a: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(MBI) pro měření míry burnout syndromu. </a:t>
            </a:r>
          </a:p>
          <a:p>
            <a:pPr lvl="0">
              <a:buNone/>
            </a:pP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    Výše uvedený náhled na burnout je zaměřen na obecné teorie stresu, jež zdůrazňují vztah mezi charakteristikami práce a pracujícím jedincem.</a:t>
            </a:r>
          </a:p>
          <a:p>
            <a:endParaRPr lang="cs-CZ" sz="2000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skupiny teorií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08820"/>
            <a:ext cx="8686800" cy="3991582"/>
          </a:xfrm>
        </p:spPr>
        <p:txBody>
          <a:bodyPr/>
          <a:lstStyle/>
          <a:p>
            <a:pPr lvl="1">
              <a:buNone/>
            </a:pPr>
            <a:r>
              <a:rPr lang="cs-CZ" sz="2000" dirty="0" smtClean="0"/>
              <a:t>„</a:t>
            </a: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Person </a:t>
            </a:r>
            <a:r>
              <a:rPr lang="cs-CZ" sz="2000" b="1" dirty="0" err="1" smtClean="0">
                <a:solidFill>
                  <a:schemeClr val="bg1">
                    <a:lumMod val="10000"/>
                  </a:schemeClr>
                </a:solidFill>
              </a:rPr>
              <a:t>Environment</a:t>
            </a: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 – Fit </a:t>
            </a:r>
            <a:r>
              <a:rPr lang="cs-CZ" sz="2000" b="1" dirty="0" err="1" smtClean="0">
                <a:solidFill>
                  <a:schemeClr val="bg1">
                    <a:lumMod val="10000"/>
                  </a:schemeClr>
                </a:solidFill>
              </a:rPr>
              <a:t>Theory</a:t>
            </a: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“ (PE-Fit </a:t>
            </a:r>
            <a:r>
              <a:rPr lang="cs-CZ" sz="2000" b="1" dirty="0" err="1" smtClean="0">
                <a:solidFill>
                  <a:schemeClr val="bg1">
                    <a:lumMod val="10000"/>
                  </a:schemeClr>
                </a:solidFill>
              </a:rPr>
              <a:t>Theory</a:t>
            </a: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)</a:t>
            </a:r>
          </a:p>
          <a:p>
            <a:pPr lvl="1">
              <a:buNone/>
            </a:pP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 (</a:t>
            </a:r>
            <a:r>
              <a:rPr lang="cs-CZ" sz="2000" b="1" dirty="0" err="1" smtClean="0">
                <a:solidFill>
                  <a:schemeClr val="bg1">
                    <a:lumMod val="10000"/>
                  </a:schemeClr>
                </a:solidFill>
              </a:rPr>
              <a:t>French</a:t>
            </a: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, </a:t>
            </a:r>
            <a:r>
              <a:rPr lang="cs-CZ" sz="2000" b="1" dirty="0" err="1" smtClean="0">
                <a:solidFill>
                  <a:schemeClr val="bg1">
                    <a:lumMod val="10000"/>
                  </a:schemeClr>
                </a:solidFill>
              </a:rPr>
              <a:t>Caplan</a:t>
            </a: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 &amp; Van Harrison, 1982; </a:t>
            </a:r>
            <a:r>
              <a:rPr lang="cs-CZ" sz="2000" b="1" dirty="0" err="1" smtClean="0">
                <a:solidFill>
                  <a:schemeClr val="bg1">
                    <a:lumMod val="10000"/>
                  </a:schemeClr>
                </a:solidFill>
              </a:rPr>
              <a:t>Edwards</a:t>
            </a: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, 1996)</a:t>
            </a:r>
          </a:p>
          <a:p>
            <a:pPr lvl="1">
              <a:buNone/>
            </a:pPr>
            <a:r>
              <a:rPr lang="cs-CZ" sz="1800" b="1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endParaRPr lang="cs-CZ" sz="2400" b="1" dirty="0" smtClean="0">
              <a:solidFill>
                <a:schemeClr val="bg1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  Hlavní původce stresu, jenž má vliv na burnout. je rozpor (nerovnováha) 				mezi </a:t>
            </a:r>
          </a:p>
          <a:p>
            <a:pPr lvl="2"/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požadavky a možnostmi pracovního </a:t>
            </a: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prostředí  (</a:t>
            </a:r>
            <a:r>
              <a:rPr lang="cs-CZ" sz="2000" b="1" dirty="0" err="1" smtClean="0">
                <a:solidFill>
                  <a:schemeClr val="bg1">
                    <a:lumMod val="10000"/>
                  </a:schemeClr>
                </a:solidFill>
              </a:rPr>
              <a:t>environment</a:t>
            </a: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)</a:t>
            </a:r>
          </a:p>
          <a:p>
            <a:pPr lvl="2"/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schopnostmi a očekáváními </a:t>
            </a:r>
            <a:r>
              <a:rPr lang="cs-CZ" sz="2000" b="1" dirty="0" smtClean="0">
                <a:solidFill>
                  <a:schemeClr val="bg1">
                    <a:lumMod val="10000"/>
                  </a:schemeClr>
                </a:solidFill>
              </a:rPr>
              <a:t>jedince (person)</a:t>
            </a:r>
          </a:p>
          <a:p>
            <a:pPr lvl="2"/>
            <a:endParaRPr lang="cs-CZ" sz="2000" dirty="0" smtClean="0">
              <a:solidFill>
                <a:schemeClr val="bg1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           </a:t>
            </a:r>
          </a:p>
          <a:p>
            <a:pPr>
              <a:buNone/>
            </a:pPr>
            <a:endParaRPr lang="cs-CZ" sz="2000" dirty="0" smtClean="0">
              <a:solidFill>
                <a:schemeClr val="bg1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  Součástí teorie je též představa, jak jedinec zvládá uvedený nesoulad.</a:t>
            </a:r>
          </a:p>
          <a:p>
            <a:pPr>
              <a:buNone/>
            </a:pPr>
            <a:endParaRPr lang="cs-CZ" sz="2000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60032" y="152636"/>
            <a:ext cx="4511352" cy="1143000"/>
          </a:xfrm>
        </p:spPr>
        <p:txBody>
          <a:bodyPr/>
          <a:lstStyle/>
          <a:p>
            <a:r>
              <a:rPr lang="cs-CZ" dirty="0" smtClean="0"/>
              <a:t>PE-Fit </a:t>
            </a:r>
            <a:r>
              <a:rPr lang="cs-CZ" dirty="0" err="1" smtClean="0"/>
              <a:t>Theory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</p:nvPr>
        </p:nvGraphicFramePr>
        <p:xfrm>
          <a:off x="863588" y="188640"/>
          <a:ext cx="4248472" cy="1908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Diagram 10"/>
          <p:cNvGraphicFramePr/>
          <p:nvPr/>
        </p:nvGraphicFramePr>
        <p:xfrm>
          <a:off x="2195736" y="-259184"/>
          <a:ext cx="2808312" cy="3976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-508" y="3176973"/>
          <a:ext cx="5760640" cy="3060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3" name="Diagram 12"/>
          <p:cNvGraphicFramePr/>
          <p:nvPr/>
        </p:nvGraphicFramePr>
        <p:xfrm>
          <a:off x="2231740" y="245626"/>
          <a:ext cx="1692188" cy="1116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6" name="Diagram 15"/>
          <p:cNvGraphicFramePr/>
          <p:nvPr/>
        </p:nvGraphicFramePr>
        <p:xfrm>
          <a:off x="4860032" y="3933056"/>
          <a:ext cx="4140460" cy="2340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sp>
        <p:nvSpPr>
          <p:cNvPr id="19" name="Zahnutá šipka nahoru 18"/>
          <p:cNvSpPr/>
          <p:nvPr/>
        </p:nvSpPr>
        <p:spPr>
          <a:xfrm rot="20843669">
            <a:off x="3504589" y="5762297"/>
            <a:ext cx="3887354" cy="96040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Zahnutá šipka nahoru 19"/>
          <p:cNvSpPr/>
          <p:nvPr/>
        </p:nvSpPr>
        <p:spPr>
          <a:xfrm rot="13969663">
            <a:off x="4643240" y="2131535"/>
            <a:ext cx="3887354" cy="111635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1" name="Zástupný symbol pro číslo snímku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cs-CZ" dirty="0" smtClean="0"/>
              <a:t>Typy chování jako reakce na stres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99694"/>
          </a:xfrm>
        </p:spPr>
        <p:txBody>
          <a:bodyPr/>
          <a:lstStyle/>
          <a:p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Direktivně aktivní chování</a:t>
            </a:r>
          </a:p>
          <a:p>
            <a:pPr lvl="1"/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nepouštět si všechny problémy „k tělu“, získat od nich odstup, učit se regulovat své emoce, vyhýbat se hněvu, zlepšovat své postoje ke smířlivosti</a:t>
            </a:r>
          </a:p>
          <a:p>
            <a:pPr lvl="1"/>
            <a:endParaRPr lang="cs-CZ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Nedirektivně aktivní chování</a:t>
            </a:r>
          </a:p>
          <a:p>
            <a:pPr lvl="1"/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snaha o vypovídání se, získání opory u druhých, snaha o zapojení kolegů a dalších lidí do problémů. Navazování přátelství mimo profesi, aktivní odpočinek mimo zaměstnání, aktivní zájmy korigující jednostrannou pracovní zátěž.</a:t>
            </a:r>
            <a:endParaRPr lang="cs-CZ" sz="2000" dirty="0" smtClean="0">
              <a:solidFill>
                <a:schemeClr val="bg1">
                  <a:lumMod val="10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/>
          <a:lstStyle/>
          <a:p>
            <a:r>
              <a:rPr lang="cs-CZ" dirty="0" smtClean="0"/>
              <a:t>Typy chování jako reakce na stres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/>
          <a:lstStyle/>
          <a:p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Direktivně pasivní chování</a:t>
            </a:r>
          </a:p>
          <a:p>
            <a:pPr lvl="1">
              <a:buNone/>
            </a:pPr>
            <a:r>
              <a:rPr lang="cs-CZ" sz="2000" dirty="0" smtClean="0">
                <a:solidFill>
                  <a:schemeClr val="bg1">
                    <a:lumMod val="10000"/>
                  </a:schemeClr>
                </a:solidFill>
              </a:rPr>
              <a:t>    </a:t>
            </a: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ignorování zátěže, lhostejnost ke všemu, co se stane, docházka do zaměstnání pouze dle rozpisu, přenesení zodpovědnosti na jiné osoby, či instituce, čekání na dovolenou a na penzi, „vypínání se“ během pracovní doby - únik do snění (až spánku), </a:t>
            </a:r>
            <a:r>
              <a:rPr lang="cs-CZ" sz="2400" dirty="0" err="1" smtClean="0">
                <a:solidFill>
                  <a:schemeClr val="bg1">
                    <a:lumMod val="10000"/>
                  </a:schemeClr>
                </a:solidFill>
              </a:rPr>
              <a:t>tlachání</a:t>
            </a: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s kolegy či po telefonu o ničem.</a:t>
            </a:r>
            <a:endParaRPr lang="cs-CZ" sz="2000" dirty="0" smtClean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Nedirektivně pasivní chování</a:t>
            </a:r>
          </a:p>
          <a:p>
            <a:pPr lvl="1">
              <a:buNone/>
            </a:pP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   pasivní vystavování se událostem, s prožitkem bezmocného člověka, který nemůže nic ve svém životě změnit. Únik do nemoci, rentové tendence, pití alkoholu, či zneužívání drog. Pasivní trávení volného času - sledování TV bez výběru.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skupiny teorií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47666"/>
          </a:xfrm>
        </p:spPr>
        <p:txBody>
          <a:bodyPr/>
          <a:lstStyle/>
          <a:p>
            <a:pPr lvl="1">
              <a:buNone/>
            </a:pPr>
            <a:endParaRPr lang="cs-CZ" sz="1600" dirty="0" smtClean="0"/>
          </a:p>
          <a:p>
            <a:pPr lvl="1">
              <a:buNone/>
            </a:pPr>
            <a:r>
              <a:rPr lang="cs-CZ" sz="2400" b="1" dirty="0" smtClean="0">
                <a:solidFill>
                  <a:schemeClr val="bg1">
                    <a:lumMod val="10000"/>
                  </a:schemeClr>
                </a:solidFill>
              </a:rPr>
              <a:t>Karáskův (1979,1990) Job Strain model neboli Demand – </a:t>
            </a:r>
            <a:r>
              <a:rPr lang="cs-CZ" sz="2400" b="1" dirty="0" err="1" smtClean="0">
                <a:solidFill>
                  <a:schemeClr val="bg1">
                    <a:lumMod val="10000"/>
                  </a:schemeClr>
                </a:solidFill>
              </a:rPr>
              <a:t>Control</a:t>
            </a:r>
            <a:r>
              <a:rPr lang="cs-CZ" sz="2400" b="1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</a:p>
          <a:p>
            <a:pPr lvl="1">
              <a:buNone/>
            </a:pPr>
            <a:r>
              <a:rPr lang="cs-CZ" sz="2400" b="1" dirty="0" smtClean="0">
                <a:solidFill>
                  <a:schemeClr val="bg1">
                    <a:lumMod val="10000"/>
                  </a:schemeClr>
                </a:solidFill>
              </a:rPr>
              <a:t>(Model práce - napětí neboli Požadavky-Kontrola)</a:t>
            </a:r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</a:p>
          <a:p>
            <a:pPr lvl="1"/>
            <a:r>
              <a:rPr lang="cs-CZ" sz="2400" dirty="0" smtClean="0">
                <a:solidFill>
                  <a:schemeClr val="bg1">
                    <a:lumMod val="10000"/>
                  </a:schemeClr>
                </a:solidFill>
              </a:rPr>
              <a:t>posuzuje stres jako důsledek pracovní situace, ve které jsou </a:t>
            </a:r>
          </a:p>
          <a:p>
            <a:pPr lvl="1"/>
            <a:endParaRPr lang="cs-CZ" sz="2400" dirty="0" smtClean="0">
              <a:solidFill>
                <a:schemeClr val="bg1">
                  <a:lumMod val="10000"/>
                </a:schemeClr>
              </a:solidFill>
            </a:endParaRPr>
          </a:p>
          <a:p>
            <a:pPr lvl="2"/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vysoké </a:t>
            </a:r>
            <a:r>
              <a:rPr lang="cs-CZ" b="1" dirty="0" smtClean="0">
                <a:solidFill>
                  <a:schemeClr val="bg1">
                    <a:lumMod val="10000"/>
                  </a:schemeClr>
                </a:solidFill>
              </a:rPr>
              <a:t>nároky (demand)  </a:t>
            </a:r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na jedince </a:t>
            </a:r>
          </a:p>
          <a:p>
            <a:pPr lvl="6"/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ve vztahu «</a:t>
            </a:r>
          </a:p>
          <a:p>
            <a:pPr lvl="2"/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k nízké míře </a:t>
            </a:r>
            <a:r>
              <a:rPr lang="cs-CZ" b="1" dirty="0" smtClean="0">
                <a:solidFill>
                  <a:schemeClr val="bg1">
                    <a:lumMod val="10000"/>
                  </a:schemeClr>
                </a:solidFill>
              </a:rPr>
              <a:t>kontroly nad situací </a:t>
            </a:r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(či volnosti v rozhodování )  </a:t>
            </a:r>
            <a:r>
              <a:rPr lang="cs-CZ" b="1" dirty="0" smtClean="0">
                <a:solidFill>
                  <a:schemeClr val="bg1">
                    <a:lumMod val="10000"/>
                  </a:schemeClr>
                </a:solidFill>
              </a:rPr>
              <a:t>(</a:t>
            </a:r>
            <a:r>
              <a:rPr lang="cs-CZ" b="1" dirty="0" err="1" smtClean="0">
                <a:solidFill>
                  <a:schemeClr val="bg1">
                    <a:lumMod val="10000"/>
                  </a:schemeClr>
                </a:solidFill>
              </a:rPr>
              <a:t>control</a:t>
            </a:r>
            <a:r>
              <a:rPr lang="cs-CZ" b="1" dirty="0" smtClean="0">
                <a:solidFill>
                  <a:schemeClr val="bg1">
                    <a:lumMod val="10000"/>
                  </a:schemeClr>
                </a:solidFill>
              </a:rPr>
              <a:t>)</a:t>
            </a:r>
          </a:p>
          <a:p>
            <a:pPr lvl="2"/>
            <a:endParaRPr lang="cs-CZ" sz="1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AECD-E5A2-49C8-A079-41442ABA0BF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4C4C4C"/>
      </a:dk1>
      <a:lt1>
        <a:srgbClr val="CCCCCC"/>
      </a:lt1>
      <a:dk2>
        <a:srgbClr val="FF0080"/>
      </a:dk2>
      <a:lt2>
        <a:srgbClr val="666666"/>
      </a:lt2>
      <a:accent1>
        <a:srgbClr val="333333"/>
      </a:accent1>
      <a:accent2>
        <a:srgbClr val="66CCFF"/>
      </a:accent2>
      <a:accent3>
        <a:srgbClr val="E2E2E2"/>
      </a:accent3>
      <a:accent4>
        <a:srgbClr val="404040"/>
      </a:accent4>
      <a:accent5>
        <a:srgbClr val="ADADAD"/>
      </a:accent5>
      <a:accent6>
        <a:srgbClr val="5CB9E7"/>
      </a:accent6>
      <a:hlink>
        <a:srgbClr val="FF0080"/>
      </a:hlink>
      <a:folHlink>
        <a:srgbClr val="6666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7014</TotalTime>
  <Words>1684</Words>
  <Application>Microsoft Office PowerPoint</Application>
  <PresentationFormat>Předvádění na obrazovce (4:3)</PresentationFormat>
  <Paragraphs>374</Paragraphs>
  <Slides>35</Slides>
  <Notes>35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Default Design</vt:lpstr>
      <vt:lpstr>Snímek 1</vt:lpstr>
      <vt:lpstr>Historie</vt:lpstr>
      <vt:lpstr>Snímek 3</vt:lpstr>
      <vt:lpstr>Historie</vt:lpstr>
      <vt:lpstr>Další skupiny teorií</vt:lpstr>
      <vt:lpstr>PE-Fit Theory</vt:lpstr>
      <vt:lpstr>Typy chování jako reakce na stres</vt:lpstr>
      <vt:lpstr>Typy chování jako reakce na stres</vt:lpstr>
      <vt:lpstr>Další skupiny teorií</vt:lpstr>
      <vt:lpstr>Další skupiny teorií</vt:lpstr>
      <vt:lpstr>Další skupiny teorií</vt:lpstr>
      <vt:lpstr>MKN 10</vt:lpstr>
      <vt:lpstr>Kazuistika lékařky </vt:lpstr>
      <vt:lpstr>Projevy burnout</vt:lpstr>
      <vt:lpstr>Maslach Burnout Inventory MBI </vt:lpstr>
      <vt:lpstr>Cave</vt:lpstr>
      <vt:lpstr>Fáze burnout syndromu</vt:lpstr>
      <vt:lpstr>Fáze burnout syndromu</vt:lpstr>
      <vt:lpstr>Fáze burnout syndromu</vt:lpstr>
      <vt:lpstr>Ohrožené  profese</vt:lpstr>
      <vt:lpstr>Negativní důsledky burnout </vt:lpstr>
      <vt:lpstr>Diagnostická kritéria pro velkou depresivní poruchu</vt:lpstr>
      <vt:lpstr>Burnout  x deprese  </vt:lpstr>
      <vt:lpstr>Burnout  x deprese </vt:lpstr>
      <vt:lpstr>Burnout  x deprese</vt:lpstr>
      <vt:lpstr>Kognitivní postižení u burnout</vt:lpstr>
      <vt:lpstr>Kognitivní postižení u burnout</vt:lpstr>
      <vt:lpstr>Prevence</vt:lpstr>
      <vt:lpstr> /      pracovní prostředí</vt:lpstr>
      <vt:lpstr>Motto</vt:lpstr>
      <vt:lpstr>Léčba burnout</vt:lpstr>
      <vt:lpstr>Jak léčit burnout </vt:lpstr>
      <vt:lpstr>Kudy cesta nevede</vt:lpstr>
      <vt:lpstr>Co dělají jiní</vt:lpstr>
      <vt:lpstr>Děkuji Vám všem</vt:lpstr>
    </vt:vector>
  </TitlesOfParts>
  <Company>Presentation Magazine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Rainbow background design</dc:title>
  <dc:creator>Presentation Magazine</dc:creator>
  <cp:lastModifiedBy>Valued Acer Customer</cp:lastModifiedBy>
  <cp:revision>351</cp:revision>
  <dcterms:modified xsi:type="dcterms:W3CDTF">2014-02-15T06:41:57Z</dcterms:modified>
</cp:coreProperties>
</file>